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3" r:id="rId4"/>
    <p:sldId id="272" r:id="rId5"/>
    <p:sldId id="274" r:id="rId6"/>
    <p:sldId id="275" r:id="rId7"/>
    <p:sldId id="276" r:id="rId8"/>
    <p:sldId id="269" r:id="rId9"/>
    <p:sldId id="268" r:id="rId10"/>
    <p:sldId id="270" r:id="rId1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p15:clr>
            <a:srgbClr val="A4A3A4"/>
          </p15:clr>
        </p15:guide>
        <p15:guide id="2" pos="3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lle Schoffelen" initials="M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2281" autoAdjust="0"/>
  </p:normalViewPr>
  <p:slideViewPr>
    <p:cSldViewPr showGuides="1">
      <p:cViewPr varScale="1">
        <p:scale>
          <a:sx n="67" d="100"/>
          <a:sy n="67" d="100"/>
        </p:scale>
        <p:origin x="1164" y="60"/>
      </p:cViewPr>
      <p:guideLst>
        <p:guide orient="horz" pos="1253"/>
        <p:guide pos="38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IPT\Documents\0%20Jeroen\TUe\ESoE\EME30%20Betadidactisch%20ontwerpen\overzicht%20profiel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Vak:</a:t>
            </a:r>
            <a:r>
              <a:rPr lang="en-US" baseline="0"/>
              <a:t> n</a:t>
            </a:r>
            <a:r>
              <a:rPr lang="en-US"/>
              <a:t>atuurkunde</a:t>
            </a:r>
          </a:p>
        </c:rich>
      </c:tx>
      <c:layout>
        <c:manualLayout>
          <c:xMode val="edge"/>
          <c:yMode val="edge"/>
          <c:x val="0.29026377952755911"/>
          <c:y val="1.8518518518518521E-2"/>
        </c:manualLayout>
      </c:layout>
      <c:overlay val="0"/>
    </c:title>
    <c:autoTitleDeleted val="0"/>
    <c:plotArea>
      <c:layout>
        <c:manualLayout>
          <c:layoutTarget val="inner"/>
          <c:xMode val="edge"/>
          <c:yMode val="edge"/>
          <c:x val="0.24678237095363079"/>
          <c:y val="0.12749562554680668"/>
          <c:w val="0.48860258092738412"/>
          <c:h val="0.81433763487897359"/>
        </c:manualLayout>
      </c:layout>
      <c:pieChart>
        <c:varyColors val="1"/>
        <c:ser>
          <c:idx val="0"/>
          <c:order val="0"/>
          <c:tx>
            <c:strRef>
              <c:f>Blad1!$B$23</c:f>
              <c:strCache>
                <c:ptCount val="1"/>
                <c:pt idx="0">
                  <c:v>Natuurkunde</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Blad1!$C$22:$Q$22</c:f>
              <c:strCache>
                <c:ptCount val="15"/>
                <c:pt idx="0">
                  <c:v>NT wel</c:v>
                </c:pt>
                <c:pt idx="1">
                  <c:v>NT niet</c:v>
                </c:pt>
                <c:pt idx="2">
                  <c:v>NT misschien</c:v>
                </c:pt>
                <c:pt idx="3">
                  <c:v>NG wel</c:v>
                </c:pt>
                <c:pt idx="4">
                  <c:v>NG niet</c:v>
                </c:pt>
                <c:pt idx="5">
                  <c:v>NG misschien</c:v>
                </c:pt>
                <c:pt idx="6">
                  <c:v>EM wel</c:v>
                </c:pt>
                <c:pt idx="7">
                  <c:v>EM niet</c:v>
                </c:pt>
                <c:pt idx="8">
                  <c:v>EM misschien</c:v>
                </c:pt>
                <c:pt idx="9">
                  <c:v>CM wel</c:v>
                </c:pt>
                <c:pt idx="10">
                  <c:v>CM niet</c:v>
                </c:pt>
                <c:pt idx="11">
                  <c:v>CM misschien</c:v>
                </c:pt>
                <c:pt idx="12">
                  <c:v>Ntb wel</c:v>
                </c:pt>
                <c:pt idx="13">
                  <c:v>Ntb niet</c:v>
                </c:pt>
                <c:pt idx="14">
                  <c:v>Ntb misschien</c:v>
                </c:pt>
              </c:strCache>
            </c:strRef>
          </c:cat>
          <c:val>
            <c:numRef>
              <c:f>Blad1!$C$23:$Q$23</c:f>
              <c:numCache>
                <c:formatCode>General</c:formatCode>
                <c:ptCount val="15"/>
                <c:pt idx="0">
                  <c:v>4</c:v>
                </c:pt>
                <c:pt idx="1">
                  <c:v>0</c:v>
                </c:pt>
                <c:pt idx="2">
                  <c:v>0</c:v>
                </c:pt>
                <c:pt idx="3">
                  <c:v>3</c:v>
                </c:pt>
                <c:pt idx="4">
                  <c:v>0</c:v>
                </c:pt>
                <c:pt idx="5">
                  <c:v>2</c:v>
                </c:pt>
                <c:pt idx="6">
                  <c:v>0</c:v>
                </c:pt>
                <c:pt idx="7">
                  <c:v>6</c:v>
                </c:pt>
                <c:pt idx="8">
                  <c:v>4</c:v>
                </c:pt>
                <c:pt idx="9">
                  <c:v>0</c:v>
                </c:pt>
                <c:pt idx="10">
                  <c:v>2</c:v>
                </c:pt>
                <c:pt idx="11">
                  <c:v>1</c:v>
                </c:pt>
                <c:pt idx="12">
                  <c:v>0</c:v>
                </c:pt>
                <c:pt idx="13">
                  <c:v>1</c:v>
                </c:pt>
                <c:pt idx="14">
                  <c:v>2</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7661176727909031"/>
          <c:y val="5.159303003791191E-3"/>
          <c:w val="0.20672156605424322"/>
          <c:h val="0.98030657626130058"/>
        </c:manualLayout>
      </c:layout>
      <c:overlay val="0"/>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0E7D36-57C3-4427-86DE-84F08968D255}" type="datetimeFigureOut">
              <a:rPr lang="nl-NL" smtClean="0"/>
              <a:pPr/>
              <a:t>26-06-16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2CF5F-03C0-4EF1-AB9C-B5101E3992B3}" type="slidenum">
              <a:rPr lang="nl-NL" smtClean="0"/>
              <a:pPr/>
              <a:t>‹#›</a:t>
            </a:fld>
            <a:endParaRPr lang="nl-NL"/>
          </a:p>
        </p:txBody>
      </p:sp>
    </p:spTree>
    <p:extLst>
      <p:ext uri="{BB962C8B-B14F-4D97-AF65-F5344CB8AC3E}">
        <p14:creationId xmlns:p14="http://schemas.microsoft.com/office/powerpoint/2010/main" val="3136516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12CF5F-03C0-4EF1-AB9C-B5101E3992B3}" type="slidenum">
              <a:rPr lang="nl-NL" smtClean="0"/>
              <a:pPr/>
              <a:t>1</a:t>
            </a:fld>
            <a:endParaRPr lang="nl-NL"/>
          </a:p>
        </p:txBody>
      </p:sp>
    </p:spTree>
    <p:extLst>
      <p:ext uri="{BB962C8B-B14F-4D97-AF65-F5344CB8AC3E}">
        <p14:creationId xmlns:p14="http://schemas.microsoft.com/office/powerpoint/2010/main" val="189609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smtClean="0"/>
              <a:t>Het</a:t>
            </a:r>
            <a:r>
              <a:rPr lang="nl-NL" baseline="0" noProof="0" smtClean="0"/>
              <a:t> bestuur van het Dongemond vindt dat het tijd is voor een nieuw schoolgebouw. Er is grond en financiering. Het moet een “goed” gebouw worden waar gezond geleerd en gewerkt kan worden. En vanwege de maatschappelijke functie (voorbeeldfunctie) van een school, wil men ook dat er zo veel mogelijk gebruik wordt gemaakt van duurzame energie. De directeur zal zich met de realisatie gaan bezighouden. Maar waar moet hij beginnen? Hij is immers geen bouwkundige. Dus huurt hij een architect in… </a:t>
            </a:r>
            <a:endParaRPr lang="nl-NL" noProof="0" dirty="0"/>
          </a:p>
        </p:txBody>
      </p:sp>
      <p:sp>
        <p:nvSpPr>
          <p:cNvPr id="4" name="Tijdelijke aanduiding voor dianummer 3"/>
          <p:cNvSpPr>
            <a:spLocks noGrp="1"/>
          </p:cNvSpPr>
          <p:nvPr>
            <p:ph type="sldNum" sz="quarter" idx="10"/>
          </p:nvPr>
        </p:nvSpPr>
        <p:spPr/>
        <p:txBody>
          <a:bodyPr/>
          <a:lstStyle/>
          <a:p>
            <a:fld id="{7D12CF5F-03C0-4EF1-AB9C-B5101E3992B3}" type="slidenum">
              <a:rPr lang="nl-NL" smtClean="0"/>
              <a:pPr/>
              <a:t>2</a:t>
            </a:fld>
            <a:endParaRPr lang="nl-NL"/>
          </a:p>
        </p:txBody>
      </p:sp>
    </p:spTree>
    <p:extLst>
      <p:ext uri="{BB962C8B-B14F-4D97-AF65-F5344CB8AC3E}">
        <p14:creationId xmlns:p14="http://schemas.microsoft.com/office/powerpoint/2010/main" val="424608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smtClean="0">
                <a:solidFill>
                  <a:schemeClr val="tx1"/>
                </a:solidFill>
                <a:latin typeface="+mn-lt"/>
                <a:ea typeface="+mn-ea"/>
                <a:cs typeface="+mn-cs"/>
              </a:rPr>
              <a:t>Geeft</a:t>
            </a:r>
            <a:r>
              <a:rPr lang="nl-NL" sz="1200" kern="1200" baseline="0" smtClean="0">
                <a:solidFill>
                  <a:schemeClr val="tx1"/>
                </a:solidFill>
                <a:latin typeface="+mn-lt"/>
                <a:ea typeface="+mn-ea"/>
                <a:cs typeface="+mn-cs"/>
              </a:rPr>
              <a:t> </a:t>
            </a:r>
            <a:r>
              <a:rPr lang="nl-NL" sz="1200" u="sng" kern="1200" baseline="0" smtClean="0">
                <a:solidFill>
                  <a:schemeClr val="tx1"/>
                </a:solidFill>
                <a:latin typeface="+mn-lt"/>
                <a:ea typeface="+mn-ea"/>
                <a:cs typeface="+mn-cs"/>
              </a:rPr>
              <a:t>leiding</a:t>
            </a:r>
            <a:r>
              <a:rPr lang="nl-NL" sz="1200" kern="1200" baseline="0" smtClean="0">
                <a:solidFill>
                  <a:schemeClr val="tx1"/>
                </a:solidFill>
                <a:latin typeface="+mn-lt"/>
                <a:ea typeface="+mn-ea"/>
                <a:cs typeface="+mn-cs"/>
              </a:rPr>
              <a:t> aan de school. Zorgt er goed wordt samengewerkt, dat “dingen” geregeld worden (personeel, faciliteiten – zoals in dit geval een gebouw). Heeft een </a:t>
            </a:r>
            <a:r>
              <a:rPr lang="nl-NL" sz="1200" u="sng" kern="1200" baseline="0" smtClean="0">
                <a:solidFill>
                  <a:schemeClr val="tx1"/>
                </a:solidFill>
                <a:latin typeface="+mn-lt"/>
                <a:ea typeface="+mn-ea"/>
                <a:cs typeface="+mn-cs"/>
              </a:rPr>
              <a:t>visie</a:t>
            </a:r>
            <a:r>
              <a:rPr lang="nl-NL" sz="1200" kern="1200" baseline="0" smtClean="0">
                <a:solidFill>
                  <a:schemeClr val="tx1"/>
                </a:solidFill>
                <a:latin typeface="+mn-lt"/>
                <a:ea typeface="+mn-ea"/>
                <a:cs typeface="+mn-cs"/>
              </a:rPr>
              <a:t> over hoe onderwijs plaats moet vinden, maar heeft ook te maken met de praktische kant: kan het worden gerealiseerd (is er geld, zijn er voldoende geschikte mensen beschikbaar). </a:t>
            </a:r>
          </a:p>
          <a:p>
            <a:r>
              <a:rPr lang="nl-NL" sz="1200" kern="1200" baseline="0" smtClean="0">
                <a:solidFill>
                  <a:schemeClr val="tx1"/>
                </a:solidFill>
                <a:latin typeface="+mn-lt"/>
                <a:ea typeface="+mn-ea"/>
                <a:cs typeface="+mn-cs"/>
              </a:rPr>
              <a:t>Uiteindelijk kijkt iedereen naar hem/haar als dingen niet goed gaan. De directeur voelt zich daarom </a:t>
            </a:r>
            <a:r>
              <a:rPr lang="nl-NL" sz="1200" u="sng" kern="1200" baseline="0" smtClean="0">
                <a:solidFill>
                  <a:schemeClr val="tx1"/>
                </a:solidFill>
                <a:latin typeface="+mn-lt"/>
                <a:ea typeface="+mn-ea"/>
                <a:cs typeface="+mn-cs"/>
              </a:rPr>
              <a:t>verantwoordelijk</a:t>
            </a:r>
            <a:r>
              <a:rPr lang="nl-NL" sz="1200" kern="1200" baseline="0" smtClean="0">
                <a:solidFill>
                  <a:schemeClr val="tx1"/>
                </a:solidFill>
                <a:latin typeface="+mn-lt"/>
                <a:ea typeface="+mn-ea"/>
                <a:cs typeface="+mn-cs"/>
              </a:rPr>
              <a:t>. </a:t>
            </a:r>
          </a:p>
          <a:p>
            <a:r>
              <a:rPr lang="nl-NL" sz="1200" smtClean="0"/>
              <a:t>Zij</a:t>
            </a:r>
            <a:r>
              <a:rPr lang="nl-NL" sz="1200" baseline="0" smtClean="0"/>
              <a:t> </a:t>
            </a:r>
            <a:r>
              <a:rPr lang="nl-NL" sz="1200" smtClean="0"/>
              <a:t>wil dat</a:t>
            </a:r>
            <a:r>
              <a:rPr lang="nl-NL" sz="1200" baseline="0" smtClean="0"/>
              <a:t> de leerlingen met plezier naar school komen en zich er goed kunnen ontwikkelen. Daarvoor probeert zij de randvoorwaarden te realiseren. Het nieuwe gebouw hoort daar bij. </a:t>
            </a:r>
            <a:endParaRPr lang="nl-NL" sz="1200" smtClean="0"/>
          </a:p>
          <a:p>
            <a:r>
              <a:rPr lang="nl-NL" sz="1200" smtClean="0"/>
              <a:t>In deze context weet</a:t>
            </a:r>
            <a:r>
              <a:rPr lang="nl-NL" sz="1200" baseline="0" smtClean="0"/>
              <a:t> zij wat er financiëel kan en wat de school belangrijk vindt (wat voor soort lokalen zoals computerlokalen, grote collegezaal, goede akoestiek, duurzame energie). Zij zal de goede partner aan moeten trekken, maar blijft toch verantwoordelijk. Dit kan zij niet afschuiven. </a:t>
            </a:r>
            <a:endParaRPr lang="nl-NL" dirty="0"/>
          </a:p>
        </p:txBody>
      </p:sp>
      <p:sp>
        <p:nvSpPr>
          <p:cNvPr id="4" name="Tijdelijke aanduiding voor dianummer 3"/>
          <p:cNvSpPr>
            <a:spLocks noGrp="1"/>
          </p:cNvSpPr>
          <p:nvPr>
            <p:ph type="sldNum" sz="quarter" idx="10"/>
          </p:nvPr>
        </p:nvSpPr>
        <p:spPr/>
        <p:txBody>
          <a:bodyPr/>
          <a:lstStyle/>
          <a:p>
            <a:fld id="{7D12CF5F-03C0-4EF1-AB9C-B5101E3992B3}" type="slidenum">
              <a:rPr lang="nl-NL" smtClean="0"/>
              <a:pPr/>
              <a:t>3</a:t>
            </a:fld>
            <a:endParaRPr lang="nl-NL"/>
          </a:p>
        </p:txBody>
      </p:sp>
    </p:spTree>
    <p:extLst>
      <p:ext uri="{BB962C8B-B14F-4D97-AF65-F5344CB8AC3E}">
        <p14:creationId xmlns:p14="http://schemas.microsoft.com/office/powerpoint/2010/main" val="1337194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smtClean="0"/>
              <a:t>In dit geval is de architect</a:t>
            </a:r>
            <a:r>
              <a:rPr lang="nl-NL" sz="1200" baseline="0" smtClean="0"/>
              <a:t> de spin in het web en neemt twee rollen op zich: </a:t>
            </a:r>
          </a:p>
          <a:p>
            <a:pPr>
              <a:buFontTx/>
              <a:buChar char="-"/>
            </a:pPr>
            <a:r>
              <a:rPr lang="nl-NL" sz="1200" baseline="0" smtClean="0"/>
              <a:t>Bouwmanager </a:t>
            </a:r>
          </a:p>
          <a:p>
            <a:pPr>
              <a:buFontTx/>
              <a:buChar char="-"/>
            </a:pPr>
            <a:r>
              <a:rPr lang="nl-NL" sz="1200" baseline="0" smtClean="0"/>
              <a:t>Ontwerper</a:t>
            </a:r>
          </a:p>
          <a:p>
            <a:pPr>
              <a:buFontTx/>
              <a:buNone/>
            </a:pPr>
            <a:r>
              <a:rPr lang="nl-NL" sz="1200" baseline="0" smtClean="0"/>
              <a:t>(Noot voor Ruud: deze rollen kunnen ook opgedeeld zijn. In dat geval kan een architect ook alleen verantwoordelijk zijn voor het ontwerp.)</a:t>
            </a:r>
            <a:endParaRPr lang="nl-NL" sz="1200" smtClean="0"/>
          </a:p>
          <a:p>
            <a:endParaRPr lang="nl-NL" sz="1200" smtClean="0"/>
          </a:p>
          <a:p>
            <a:r>
              <a:rPr lang="nl-NL" sz="1200" smtClean="0"/>
              <a:t>Met zijn brede</a:t>
            </a:r>
            <a:r>
              <a:rPr lang="nl-NL" sz="1200" baseline="0" smtClean="0"/>
              <a:t> bouwkundige kennis zal hij de “leek” helpen om eerst goed scherp te krijgen waar het ontwerp nu precies aan moet voldoen. De school zal hier al ideeen over hebben (zie eerder). Daarnaast zijn er harde getallen over het aantal lokalen en het aantal vereiste toiletten bijvoorbeeld. Daarnaast zal de architect ook doorvragen: zijn er open leerplekken nodig/wenselijk, hoe ziet de school het (toekomstig) gebruik van ICT en wat voor faciliteiten zijn daar voor nodig, zijn er speciale ruimten gewenst voor leerlingen die overprikkeld worden, wat voor soort werkruimtes moeten er zijn voor het personeel… Er wordt een programma van eisen opgesteld waar al deze dingen in worden vastgelegd. </a:t>
            </a:r>
          </a:p>
          <a:p>
            <a:endParaRPr lang="nl-NL" sz="1200" baseline="0" smtClean="0"/>
          </a:p>
          <a:p>
            <a:r>
              <a:rPr lang="nl-NL" sz="1200" smtClean="0"/>
              <a:t>Daarna wordt</a:t>
            </a:r>
            <a:r>
              <a:rPr lang="nl-NL" sz="1200" baseline="0" smtClean="0"/>
              <a:t> er langzaamaan een ontwerp gemaakt. Dit gaat van grof (“ blokkendoos” en schematische plattegronden) naar gedetailleerd in verschillende fases. Voor bepaalde specialistische zaken, worden adviseurs ingehuurd: </a:t>
            </a:r>
          </a:p>
          <a:p>
            <a:pPr>
              <a:buFontTx/>
              <a:buChar char="-"/>
            </a:pPr>
            <a:r>
              <a:rPr lang="nl-NL" sz="1200" baseline="0" smtClean="0"/>
              <a:t>installatie-adviseur (elektra, W-installaties…); </a:t>
            </a:r>
          </a:p>
          <a:p>
            <a:pPr>
              <a:buFontTx/>
              <a:buChar char="-"/>
            </a:pPr>
            <a:r>
              <a:rPr lang="nl-NL" sz="1200" baseline="0" smtClean="0"/>
              <a:t>Constructeur;</a:t>
            </a:r>
          </a:p>
          <a:p>
            <a:pPr>
              <a:buFontTx/>
              <a:buChar char="-"/>
            </a:pPr>
            <a:r>
              <a:rPr lang="nl-NL" sz="1200" baseline="0" smtClean="0"/>
              <a:t>Akoestisch adviseur, bouwfysisch adviseur;</a:t>
            </a:r>
          </a:p>
          <a:p>
            <a:pPr>
              <a:buFontTx/>
              <a:buChar char="-"/>
            </a:pPr>
            <a:r>
              <a:rPr lang="nl-NL" sz="1200" baseline="0" smtClean="0"/>
              <a:t>adviseur duurzame energie;</a:t>
            </a:r>
          </a:p>
          <a:p>
            <a:pPr>
              <a:buFontTx/>
              <a:buNone/>
            </a:pPr>
            <a:endParaRPr lang="nl-NL" sz="1200" smtClean="0"/>
          </a:p>
          <a:p>
            <a:r>
              <a:rPr lang="nl-NL" sz="1200" smtClean="0"/>
              <a:t>In deze context houdt de</a:t>
            </a:r>
            <a:r>
              <a:rPr lang="nl-NL" sz="1200" baseline="0" smtClean="0"/>
              <a:t> architect gedurende het hele proces het overzicht. Van het maken van het programma van eisen, via het ontwerp en de bouwaanvraag bij de gemeente tot het bouwen zelf. </a:t>
            </a:r>
            <a:endParaRPr lang="nl-NL" sz="1200" smtClean="0"/>
          </a:p>
        </p:txBody>
      </p:sp>
      <p:sp>
        <p:nvSpPr>
          <p:cNvPr id="4" name="Tijdelijke aanduiding voor dianummer 3"/>
          <p:cNvSpPr>
            <a:spLocks noGrp="1"/>
          </p:cNvSpPr>
          <p:nvPr>
            <p:ph type="sldNum" sz="quarter" idx="10"/>
          </p:nvPr>
        </p:nvSpPr>
        <p:spPr/>
        <p:txBody>
          <a:bodyPr/>
          <a:lstStyle/>
          <a:p>
            <a:fld id="{7D12CF5F-03C0-4EF1-AB9C-B5101E3992B3}" type="slidenum">
              <a:rPr lang="nl-NL" smtClean="0"/>
              <a:pPr/>
              <a:t>4</a:t>
            </a:fld>
            <a:endParaRPr lang="nl-NL"/>
          </a:p>
        </p:txBody>
      </p:sp>
    </p:spTree>
    <p:extLst>
      <p:ext uri="{BB962C8B-B14F-4D97-AF65-F5344CB8AC3E}">
        <p14:creationId xmlns:p14="http://schemas.microsoft.com/office/powerpoint/2010/main" val="409762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smtClean="0"/>
              <a:t>De ontwikkelingen op dit gebied staan niet stil.</a:t>
            </a:r>
            <a:r>
              <a:rPr lang="nl-NL" sz="1200" baseline="0" smtClean="0"/>
              <a:t> Deze adviseur moet zichzelf continu op de hoogte houden. Enerzijds van de technische mogelijkheden. Anderzijds ook van de financiële regelingen die er zijn. </a:t>
            </a:r>
          </a:p>
          <a:p>
            <a:endParaRPr lang="nl-NL" sz="1200" baseline="0" smtClean="0"/>
          </a:p>
          <a:p>
            <a:r>
              <a:rPr lang="nl-NL" sz="1200" smtClean="0"/>
              <a:t>Er is niet 1</a:t>
            </a:r>
            <a:r>
              <a:rPr lang="nl-NL" sz="1200" baseline="0" smtClean="0"/>
              <a:t> oplossing, want dan zou iedereen die wel gebruiken. Het gaat er om wat hier het beste is. Voor zonne-energie is de orientatie van belang. Een warmtepomp maakt geen gebruik van fossiele brandstoffen, maar is een flinke investering. Is dat wel verstandig? En met zo’n installatie kun je niet snel verwarmen. Wat zou dat betekenen voor een schoolgebouw? </a:t>
            </a:r>
          </a:p>
          <a:p>
            <a:endParaRPr lang="nl-NL" sz="1200" baseline="0" smtClean="0"/>
          </a:p>
          <a:p>
            <a:r>
              <a:rPr lang="nl-NL" sz="1200" baseline="0" smtClean="0"/>
              <a:t>De adviseur moet dit niet alleen voor zichzelf helder hebben, maar ook goed kunnen communiceren zodat men weet waar men voor kiest en wat dat betekent. </a:t>
            </a:r>
          </a:p>
          <a:p>
            <a:endParaRPr lang="nl-NL" sz="1200" baseline="0" smtClean="0"/>
          </a:p>
          <a:p>
            <a:r>
              <a:rPr lang="nl-NL" sz="1200" baseline="0" smtClean="0"/>
              <a:t>Hij (of zij natuurlijk) houdt rekening met het gebruik van het gebouw, het uiterlijk en de kosten (op korte en lange termijn). </a:t>
            </a:r>
          </a:p>
        </p:txBody>
      </p:sp>
      <p:sp>
        <p:nvSpPr>
          <p:cNvPr id="4" name="Tijdelijke aanduiding voor dianummer 3"/>
          <p:cNvSpPr>
            <a:spLocks noGrp="1"/>
          </p:cNvSpPr>
          <p:nvPr>
            <p:ph type="sldNum" sz="quarter" idx="10"/>
          </p:nvPr>
        </p:nvSpPr>
        <p:spPr/>
        <p:txBody>
          <a:bodyPr/>
          <a:lstStyle/>
          <a:p>
            <a:fld id="{7D12CF5F-03C0-4EF1-AB9C-B5101E3992B3}" type="slidenum">
              <a:rPr lang="nl-NL" smtClean="0"/>
              <a:pPr/>
              <a:t>5</a:t>
            </a:fld>
            <a:endParaRPr lang="nl-NL"/>
          </a:p>
        </p:txBody>
      </p:sp>
    </p:spTree>
    <p:extLst>
      <p:ext uri="{BB962C8B-B14F-4D97-AF65-F5344CB8AC3E}">
        <p14:creationId xmlns:p14="http://schemas.microsoft.com/office/powerpoint/2010/main" val="84269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Je</a:t>
            </a:r>
            <a:r>
              <a:rPr lang="nl-NL" baseline="0" smtClean="0"/>
              <a:t> weet hoe geluid zich door een ruimte verplaatst en weet welke materialen gunstig en ongunstig zijn (wel niet absorberen/reflecteren). Je kijkt in detail naar bouwconstructies om te bepalen of geluid zich op ongewenste manieren door het gebouw kan verplaatsen. De dikte van een wand is eenvoudig te bepalen, maar het probleem zit hem juist vaak in hoe wanden en vloeren op elkaar zijn aangesloten. </a:t>
            </a:r>
          </a:p>
          <a:p>
            <a:endParaRPr lang="nl-NL" baseline="0" smtClean="0"/>
          </a:p>
          <a:p>
            <a:pPr>
              <a:buFontTx/>
              <a:buChar char="-"/>
            </a:pPr>
            <a:r>
              <a:rPr lang="nl-NL" baseline="0" smtClean="0"/>
              <a:t>Geluid binnen een lokaal (spraakverstaanbaarheid, nagalmtijd)</a:t>
            </a:r>
          </a:p>
          <a:p>
            <a:pPr>
              <a:buFontTx/>
              <a:buChar char="-"/>
            </a:pPr>
            <a:r>
              <a:rPr lang="nl-NL" baseline="0" smtClean="0"/>
              <a:t>Tussen lokalen, van buiten (overlast)</a:t>
            </a:r>
          </a:p>
          <a:p>
            <a:pPr>
              <a:buFontTx/>
              <a:buChar char="-"/>
            </a:pPr>
            <a:r>
              <a:rPr lang="nl-NL" baseline="0" smtClean="0"/>
              <a:t>In een sporthal of aula (moet niet gaan galmen)</a:t>
            </a:r>
          </a:p>
          <a:p>
            <a:pPr>
              <a:buFontTx/>
              <a:buChar char="-"/>
            </a:pPr>
            <a:endParaRPr lang="nl-NL" baseline="0" smtClean="0"/>
          </a:p>
          <a:p>
            <a:pPr>
              <a:buFontTx/>
              <a:buNone/>
            </a:pPr>
            <a:r>
              <a:rPr lang="nl-NL" baseline="0" smtClean="0"/>
              <a:t>Je maakt berekeningen, adviseert over de bouwconstructies en het materiaalgebruik. </a:t>
            </a:r>
          </a:p>
          <a:p>
            <a:pPr>
              <a:buFontTx/>
              <a:buNone/>
            </a:pPr>
            <a:r>
              <a:rPr lang="nl-NL" baseline="0" smtClean="0"/>
              <a:t>Na realisatie voer je controle-metingen uit. Je analyseert deze metingen. Er komt niet een getalletje uit dat goed/fout is. Je moet kijken naar de frequentieverdeling van het geluid bijvoorbeeld om eventuele problemen ook weer te kunnen oplossen met aanvullend (bouwkundig) advies. Je moet dan heel praktisch zijn ingesteld (een rubbertje extra op de deur of een wand verzwaren… heel andere oplossingen). </a:t>
            </a:r>
            <a:endParaRPr lang="nl-NL" dirty="0"/>
          </a:p>
        </p:txBody>
      </p:sp>
      <p:sp>
        <p:nvSpPr>
          <p:cNvPr id="4" name="Tijdelijke aanduiding voor dianummer 3"/>
          <p:cNvSpPr>
            <a:spLocks noGrp="1"/>
          </p:cNvSpPr>
          <p:nvPr>
            <p:ph type="sldNum" sz="quarter" idx="10"/>
          </p:nvPr>
        </p:nvSpPr>
        <p:spPr/>
        <p:txBody>
          <a:bodyPr/>
          <a:lstStyle/>
          <a:p>
            <a:fld id="{7D12CF5F-03C0-4EF1-AB9C-B5101E3992B3}" type="slidenum">
              <a:rPr lang="nl-NL" smtClean="0"/>
              <a:pPr/>
              <a:t>6</a:t>
            </a:fld>
            <a:endParaRPr lang="nl-NL"/>
          </a:p>
        </p:txBody>
      </p:sp>
    </p:spTree>
    <p:extLst>
      <p:ext uri="{BB962C8B-B14F-4D97-AF65-F5344CB8AC3E}">
        <p14:creationId xmlns:p14="http://schemas.microsoft.com/office/powerpoint/2010/main" val="60095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smtClean="0">
                <a:solidFill>
                  <a:schemeClr val="tx1"/>
                </a:solidFill>
                <a:latin typeface="+mn-lt"/>
                <a:ea typeface="+mn-ea"/>
                <a:cs typeface="+mn-cs"/>
              </a:rPr>
              <a:t>Als</a:t>
            </a:r>
            <a:r>
              <a:rPr lang="nl-NL" sz="1200" kern="1200" baseline="0" smtClean="0">
                <a:solidFill>
                  <a:schemeClr val="tx1"/>
                </a:solidFill>
                <a:latin typeface="+mn-lt"/>
                <a:ea typeface="+mn-ea"/>
                <a:cs typeface="+mn-cs"/>
              </a:rPr>
              <a:t> aannemer neem je de opdracht aan om voor een bepaald bedrag en binnen een bepaalde tijd een gebouw neer te zetten. Hier zit veel druk en er is risico. Je moet commercieel goed inzicht hebben: om de opdracht te krijgen, moet je niet te veel geld vragen. Maar je moet natuurlijk ook geen verlies leiden als je meer kosten hebt dan je had ingeschat.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smtClean="0">
                <a:solidFill>
                  <a:schemeClr val="tx1"/>
                </a:solidFill>
                <a:latin typeface="+mn-lt"/>
                <a:ea typeface="+mn-ea"/>
                <a:cs typeface="+mn-cs"/>
              </a:rPr>
              <a:t>Je zorgt dat de tekeningen voor de architect worden uitgewerkt naar een heel praktisch niveau (waar bijvoorbeeld ook op staat waar stopcontacten moeten komen). De mannen en vrouwen op de bouw moeten het vanaf de tekeningen kunnen maken en materialen moeten ook basis daarvan worden besteld.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smtClean="0">
                <a:solidFill>
                  <a:schemeClr val="tx1"/>
                </a:solidFill>
                <a:latin typeface="+mn-lt"/>
                <a:ea typeface="+mn-ea"/>
                <a:cs typeface="+mn-cs"/>
              </a:rPr>
              <a:t>Je maakt planningen om te zorgen dat alles op tijd af is, maar ook om te zien wanneer welk personeel waar moet zijn. Waarschijnlijk moeten ook nog onderaannemers worden ingehuurd voor specialistisch werk (bijvoorbeeld tegelzetter, loodgieter).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smtClean="0">
                <a:solidFill>
                  <a:schemeClr val="tx1"/>
                </a:solidFill>
                <a:latin typeface="+mn-lt"/>
                <a:ea typeface="+mn-ea"/>
                <a:cs typeface="+mn-cs"/>
              </a:rPr>
              <a:t>Je moet rekening houden met veiligheid en gezondheid op de bouwplaats. </a:t>
            </a:r>
          </a:p>
        </p:txBody>
      </p:sp>
      <p:sp>
        <p:nvSpPr>
          <p:cNvPr id="4" name="Tijdelijke aanduiding voor dianummer 3"/>
          <p:cNvSpPr>
            <a:spLocks noGrp="1"/>
          </p:cNvSpPr>
          <p:nvPr>
            <p:ph type="sldNum" sz="quarter" idx="10"/>
          </p:nvPr>
        </p:nvSpPr>
        <p:spPr/>
        <p:txBody>
          <a:bodyPr/>
          <a:lstStyle/>
          <a:p>
            <a:fld id="{7D12CF5F-03C0-4EF1-AB9C-B5101E3992B3}" type="slidenum">
              <a:rPr lang="nl-NL" smtClean="0"/>
              <a:pPr/>
              <a:t>7</a:t>
            </a:fld>
            <a:endParaRPr lang="nl-NL"/>
          </a:p>
        </p:txBody>
      </p:sp>
    </p:spTree>
    <p:extLst>
      <p:ext uri="{BB962C8B-B14F-4D97-AF65-F5344CB8AC3E}">
        <p14:creationId xmlns:p14="http://schemas.microsoft.com/office/powerpoint/2010/main" val="3861909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7D12CF5F-03C0-4EF1-AB9C-B5101E3992B3}" type="slidenum">
              <a:rPr lang="nl-NL" smtClean="0"/>
              <a:pPr/>
              <a:t>9</a:t>
            </a:fld>
            <a:endParaRPr lang="nl-NL"/>
          </a:p>
        </p:txBody>
      </p:sp>
    </p:spTree>
    <p:extLst>
      <p:ext uri="{BB962C8B-B14F-4D97-AF65-F5344CB8AC3E}">
        <p14:creationId xmlns:p14="http://schemas.microsoft.com/office/powerpoint/2010/main" val="1566263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4F3BCA8-4DB0-489A-88C4-6FAB78CB7E24}" type="datetimeFigureOut">
              <a:rPr lang="nl-NL" smtClean="0"/>
              <a:pPr/>
              <a:t>26-06-16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0AE951C-00D0-409D-BFE6-424594199964}" type="slidenum">
              <a:rPr lang="nl-NL" smtClean="0"/>
              <a:pPr/>
              <a:t>‹#›</a:t>
            </a:fld>
            <a:endParaRPr lang="nl-NL"/>
          </a:p>
        </p:txBody>
      </p:sp>
    </p:spTree>
    <p:extLst>
      <p:ext uri="{BB962C8B-B14F-4D97-AF65-F5344CB8AC3E}">
        <p14:creationId xmlns:p14="http://schemas.microsoft.com/office/powerpoint/2010/main" val="251874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4F3BCA8-4DB0-489A-88C4-6FAB78CB7E24}" type="datetimeFigureOut">
              <a:rPr lang="nl-NL" smtClean="0"/>
              <a:pPr/>
              <a:t>26-06-16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0AE951C-00D0-409D-BFE6-424594199964}" type="slidenum">
              <a:rPr lang="nl-NL" smtClean="0"/>
              <a:pPr/>
              <a:t>‹#›</a:t>
            </a:fld>
            <a:endParaRPr lang="nl-NL"/>
          </a:p>
        </p:txBody>
      </p:sp>
    </p:spTree>
    <p:extLst>
      <p:ext uri="{BB962C8B-B14F-4D97-AF65-F5344CB8AC3E}">
        <p14:creationId xmlns:p14="http://schemas.microsoft.com/office/powerpoint/2010/main" val="209640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4F3BCA8-4DB0-489A-88C4-6FAB78CB7E24}" type="datetimeFigureOut">
              <a:rPr lang="nl-NL" smtClean="0"/>
              <a:pPr/>
              <a:t>26-06-16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0AE951C-00D0-409D-BFE6-424594199964}" type="slidenum">
              <a:rPr lang="nl-NL" smtClean="0"/>
              <a:pPr/>
              <a:t>‹#›</a:t>
            </a:fld>
            <a:endParaRPr lang="nl-NL"/>
          </a:p>
        </p:txBody>
      </p:sp>
    </p:spTree>
    <p:extLst>
      <p:ext uri="{BB962C8B-B14F-4D97-AF65-F5344CB8AC3E}">
        <p14:creationId xmlns:p14="http://schemas.microsoft.com/office/powerpoint/2010/main" val="318227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4F3BCA8-4DB0-489A-88C4-6FAB78CB7E24}" type="datetimeFigureOut">
              <a:rPr lang="nl-NL" smtClean="0"/>
              <a:pPr/>
              <a:t>26-06-16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0AE951C-00D0-409D-BFE6-424594199964}" type="slidenum">
              <a:rPr lang="nl-NL" smtClean="0"/>
              <a:pPr/>
              <a:t>‹#›</a:t>
            </a:fld>
            <a:endParaRPr lang="nl-NL"/>
          </a:p>
        </p:txBody>
      </p:sp>
    </p:spTree>
    <p:extLst>
      <p:ext uri="{BB962C8B-B14F-4D97-AF65-F5344CB8AC3E}">
        <p14:creationId xmlns:p14="http://schemas.microsoft.com/office/powerpoint/2010/main" val="153100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E4F3BCA8-4DB0-489A-88C4-6FAB78CB7E24}" type="datetimeFigureOut">
              <a:rPr lang="nl-NL" smtClean="0"/>
              <a:pPr/>
              <a:t>26-06-16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0AE951C-00D0-409D-BFE6-424594199964}" type="slidenum">
              <a:rPr lang="nl-NL" smtClean="0"/>
              <a:pPr/>
              <a:t>‹#›</a:t>
            </a:fld>
            <a:endParaRPr lang="nl-NL"/>
          </a:p>
        </p:txBody>
      </p:sp>
    </p:spTree>
    <p:extLst>
      <p:ext uri="{BB962C8B-B14F-4D97-AF65-F5344CB8AC3E}">
        <p14:creationId xmlns:p14="http://schemas.microsoft.com/office/powerpoint/2010/main" val="265315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4F3BCA8-4DB0-489A-88C4-6FAB78CB7E24}" type="datetimeFigureOut">
              <a:rPr lang="nl-NL" smtClean="0"/>
              <a:pPr/>
              <a:t>26-06-16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0AE951C-00D0-409D-BFE6-424594199964}" type="slidenum">
              <a:rPr lang="nl-NL" smtClean="0"/>
              <a:pPr/>
              <a:t>‹#›</a:t>
            </a:fld>
            <a:endParaRPr lang="nl-NL"/>
          </a:p>
        </p:txBody>
      </p:sp>
    </p:spTree>
    <p:extLst>
      <p:ext uri="{BB962C8B-B14F-4D97-AF65-F5344CB8AC3E}">
        <p14:creationId xmlns:p14="http://schemas.microsoft.com/office/powerpoint/2010/main" val="385995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4F3BCA8-4DB0-489A-88C4-6FAB78CB7E24}" type="datetimeFigureOut">
              <a:rPr lang="nl-NL" smtClean="0"/>
              <a:pPr/>
              <a:t>26-06-16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0AE951C-00D0-409D-BFE6-424594199964}" type="slidenum">
              <a:rPr lang="nl-NL" smtClean="0"/>
              <a:pPr/>
              <a:t>‹#›</a:t>
            </a:fld>
            <a:endParaRPr lang="nl-NL"/>
          </a:p>
        </p:txBody>
      </p:sp>
    </p:spTree>
    <p:extLst>
      <p:ext uri="{BB962C8B-B14F-4D97-AF65-F5344CB8AC3E}">
        <p14:creationId xmlns:p14="http://schemas.microsoft.com/office/powerpoint/2010/main" val="24522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4F3BCA8-4DB0-489A-88C4-6FAB78CB7E24}" type="datetimeFigureOut">
              <a:rPr lang="nl-NL" smtClean="0"/>
              <a:pPr/>
              <a:t>26-06-16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0AE951C-00D0-409D-BFE6-424594199964}" type="slidenum">
              <a:rPr lang="nl-NL" smtClean="0"/>
              <a:pPr/>
              <a:t>‹#›</a:t>
            </a:fld>
            <a:endParaRPr lang="nl-NL"/>
          </a:p>
        </p:txBody>
      </p:sp>
    </p:spTree>
    <p:extLst>
      <p:ext uri="{BB962C8B-B14F-4D97-AF65-F5344CB8AC3E}">
        <p14:creationId xmlns:p14="http://schemas.microsoft.com/office/powerpoint/2010/main" val="7069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4F3BCA8-4DB0-489A-88C4-6FAB78CB7E24}" type="datetimeFigureOut">
              <a:rPr lang="nl-NL" smtClean="0"/>
              <a:pPr/>
              <a:t>26-06-16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0AE951C-00D0-409D-BFE6-424594199964}" type="slidenum">
              <a:rPr lang="nl-NL" smtClean="0"/>
              <a:pPr/>
              <a:t>‹#›</a:t>
            </a:fld>
            <a:endParaRPr lang="nl-NL"/>
          </a:p>
        </p:txBody>
      </p:sp>
    </p:spTree>
    <p:extLst>
      <p:ext uri="{BB962C8B-B14F-4D97-AF65-F5344CB8AC3E}">
        <p14:creationId xmlns:p14="http://schemas.microsoft.com/office/powerpoint/2010/main" val="349117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4F3BCA8-4DB0-489A-88C4-6FAB78CB7E24}" type="datetimeFigureOut">
              <a:rPr lang="nl-NL" smtClean="0"/>
              <a:pPr/>
              <a:t>26-06-16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0AE951C-00D0-409D-BFE6-424594199964}" type="slidenum">
              <a:rPr lang="nl-NL" smtClean="0"/>
              <a:pPr/>
              <a:t>‹#›</a:t>
            </a:fld>
            <a:endParaRPr lang="nl-NL"/>
          </a:p>
        </p:txBody>
      </p:sp>
    </p:spTree>
    <p:extLst>
      <p:ext uri="{BB962C8B-B14F-4D97-AF65-F5344CB8AC3E}">
        <p14:creationId xmlns:p14="http://schemas.microsoft.com/office/powerpoint/2010/main" val="235454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4F3BCA8-4DB0-489A-88C4-6FAB78CB7E24}" type="datetimeFigureOut">
              <a:rPr lang="nl-NL" smtClean="0"/>
              <a:pPr/>
              <a:t>26-06-16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0AE951C-00D0-409D-BFE6-424594199964}" type="slidenum">
              <a:rPr lang="nl-NL" smtClean="0"/>
              <a:pPr/>
              <a:t>‹#›</a:t>
            </a:fld>
            <a:endParaRPr lang="nl-NL"/>
          </a:p>
        </p:txBody>
      </p:sp>
    </p:spTree>
    <p:extLst>
      <p:ext uri="{BB962C8B-B14F-4D97-AF65-F5344CB8AC3E}">
        <p14:creationId xmlns:p14="http://schemas.microsoft.com/office/powerpoint/2010/main" val="333386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3BCA8-4DB0-489A-88C4-6FAB78CB7E24}" type="datetimeFigureOut">
              <a:rPr lang="nl-NL" smtClean="0"/>
              <a:pPr/>
              <a:t>26-06-16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E951C-00D0-409D-BFE6-424594199964}" type="slidenum">
              <a:rPr lang="nl-NL" smtClean="0"/>
              <a:pPr/>
              <a:t>‹#›</a:t>
            </a:fld>
            <a:endParaRPr lang="nl-NL"/>
          </a:p>
        </p:txBody>
      </p:sp>
    </p:spTree>
    <p:extLst>
      <p:ext uri="{BB962C8B-B14F-4D97-AF65-F5344CB8AC3E}">
        <p14:creationId xmlns:p14="http://schemas.microsoft.com/office/powerpoint/2010/main" val="2847351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179990" y="2714625"/>
            <a:ext cx="4943475" cy="4143375"/>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571750" cy="1771650"/>
          </a:xfrm>
          <a:prstGeom prst="rect">
            <a:avLst/>
          </a:prstGeom>
        </p:spPr>
      </p:pic>
      <p:sp>
        <p:nvSpPr>
          <p:cNvPr id="2" name="Titel 1"/>
          <p:cNvSpPr>
            <a:spLocks noGrp="1"/>
          </p:cNvSpPr>
          <p:nvPr>
            <p:ph type="ctrTitle"/>
          </p:nvPr>
        </p:nvSpPr>
        <p:spPr>
          <a:xfrm>
            <a:off x="1408112" y="-459432"/>
            <a:ext cx="7772400" cy="3026767"/>
          </a:xfrm>
        </p:spPr>
        <p:txBody>
          <a:bodyPr vert="horz" lIns="91440" tIns="45720" rIns="91440" bIns="45720" rtlCol="0" anchor="ctr">
            <a:normAutofit/>
          </a:bodyPr>
          <a:lstStyle/>
          <a:p>
            <a:r>
              <a:rPr lang="nl-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lt"/>
                <a:ea typeface="+mn-ea"/>
                <a:cs typeface="+mn-cs"/>
              </a:rPr>
              <a:t>Lessenreeks:</a:t>
            </a:r>
            <a:br>
              <a:rPr lang="nl-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lt"/>
                <a:ea typeface="+mn-ea"/>
                <a:cs typeface="+mn-cs"/>
              </a:rPr>
            </a:br>
            <a:r>
              <a:rPr lang="nl-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lt"/>
                <a:ea typeface="+mn-ea"/>
                <a:cs typeface="+mn-cs"/>
              </a:rPr>
              <a:t>Beter Bèta Bewust </a:t>
            </a:r>
          </a:p>
        </p:txBody>
      </p:sp>
      <p:graphicFrame>
        <p:nvGraphicFramePr>
          <p:cNvPr id="10" name="Grafiek 9"/>
          <p:cNvGraphicFramePr>
            <a:graphicFrameLocks/>
          </p:cNvGraphicFramePr>
          <p:nvPr>
            <p:extLst>
              <p:ext uri="{D42A27DB-BD31-4B8C-83A1-F6EECF244321}">
                <p14:modId xmlns:p14="http://schemas.microsoft.com/office/powerpoint/2010/main" val="65152656"/>
              </p:ext>
            </p:extLst>
          </p:nvPr>
        </p:nvGraphicFramePr>
        <p:xfrm>
          <a:off x="-612576" y="2276872"/>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7" name="Subtitle 6"/>
          <p:cNvSpPr>
            <a:spLocks noGrp="1"/>
          </p:cNvSpPr>
          <p:nvPr>
            <p:ph type="subTitle" idx="1"/>
          </p:nvPr>
        </p:nvSpPr>
        <p:spPr/>
        <p:txBody>
          <a:bodyPr/>
          <a:lstStyle/>
          <a:p>
            <a:endParaRPr lang="nl-NL"/>
          </a:p>
        </p:txBody>
      </p:sp>
    </p:spTree>
    <p:extLst>
      <p:ext uri="{BB962C8B-B14F-4D97-AF65-F5344CB8AC3E}">
        <p14:creationId xmlns:p14="http://schemas.microsoft.com/office/powerpoint/2010/main" val="3342190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Opdracht: Verdeel </a:t>
            </a:r>
            <a:r>
              <a:rPr lang="nl-NL" dirty="0"/>
              <a:t>de rollen binnen je </a:t>
            </a:r>
            <a:r>
              <a:rPr lang="nl-NL" dirty="0" smtClean="0"/>
              <a:t>groepje:</a:t>
            </a:r>
            <a:endParaRPr lang="nl-NL" dirty="0"/>
          </a:p>
        </p:txBody>
      </p:sp>
      <p:sp>
        <p:nvSpPr>
          <p:cNvPr id="3" name="Tijdelijke aanduiding voor inhoud 2"/>
          <p:cNvSpPr>
            <a:spLocks noGrp="1"/>
          </p:cNvSpPr>
          <p:nvPr>
            <p:ph idx="1"/>
          </p:nvPr>
        </p:nvSpPr>
        <p:spPr>
          <a:xfrm>
            <a:off x="457200" y="1600200"/>
            <a:ext cx="8363272" cy="4525963"/>
          </a:xfrm>
        </p:spPr>
        <p:txBody>
          <a:bodyPr/>
          <a:lstStyle/>
          <a:p>
            <a:r>
              <a:rPr lang="nl-NL" dirty="0" smtClean="0"/>
              <a:t>Bedenk eerst wat jouw rol zou zijn. Waarom past deze rol bij jou? Beargumenteer je keuzes:</a:t>
            </a:r>
          </a:p>
          <a:p>
            <a:pPr lvl="1">
              <a:buFont typeface="Courier New" panose="02070309020205020404" pitchFamily="49" charset="0"/>
              <a:buChar char="o"/>
            </a:pPr>
            <a:r>
              <a:rPr lang="nl-NL" dirty="0" smtClean="0"/>
              <a:t>Op basis van je competentieprofiel,</a:t>
            </a:r>
          </a:p>
          <a:p>
            <a:pPr lvl="1">
              <a:buFont typeface="Courier New" panose="02070309020205020404" pitchFamily="49" charset="0"/>
              <a:buChar char="o"/>
            </a:pPr>
            <a:r>
              <a:rPr lang="nl-NL" dirty="0" smtClean="0"/>
              <a:t>Op basis van andere ervaringen </a:t>
            </a:r>
            <a:r>
              <a:rPr lang="nl-NL" smtClean="0"/>
              <a:t>en voorbeelden.</a:t>
            </a:r>
            <a:endParaRPr lang="nl-NL" dirty="0" smtClean="0"/>
          </a:p>
          <a:p>
            <a:r>
              <a:rPr lang="nl-NL" dirty="0" smtClean="0"/>
              <a:t>Wissel daarna uit: ben je het eens met de keuzes van je groepsgenoten? Waarom wel/niet?</a:t>
            </a:r>
          </a:p>
          <a:p>
            <a:r>
              <a:rPr lang="nl-NL" dirty="0" smtClean="0"/>
              <a:t>Elke rol kan maar één keer gekozen worden!</a:t>
            </a:r>
            <a:endParaRPr lang="nl-NL" dirty="0"/>
          </a:p>
          <a:p>
            <a:endParaRPr lang="nl-NL" dirty="0"/>
          </a:p>
        </p:txBody>
      </p:sp>
    </p:spTree>
    <p:extLst>
      <p:ext uri="{BB962C8B-B14F-4D97-AF65-F5344CB8AC3E}">
        <p14:creationId xmlns:p14="http://schemas.microsoft.com/office/powerpoint/2010/main" val="2616483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413" y="4539952"/>
            <a:ext cx="2381250" cy="2057400"/>
          </a:xfrm>
          <a:prstGeom prst="rect">
            <a:avLst/>
          </a:prstGeom>
        </p:spPr>
      </p:pic>
      <p:sp>
        <p:nvSpPr>
          <p:cNvPr id="2" name="Titel 1"/>
          <p:cNvSpPr>
            <a:spLocks noGrp="1"/>
          </p:cNvSpPr>
          <p:nvPr>
            <p:ph type="title"/>
          </p:nvPr>
        </p:nvSpPr>
        <p:spPr/>
        <p:txBody>
          <a:bodyPr vert="horz" lIns="91440" tIns="45720" rIns="91440" bIns="45720" rtlCol="0" anchor="ctr">
            <a:normAutofit/>
          </a:bodyPr>
          <a:lstStyle/>
          <a:p>
            <a:r>
              <a:rPr lang="nl-NL"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lt"/>
                <a:ea typeface="+mn-ea"/>
                <a:cs typeface="+mn-cs"/>
              </a:rPr>
              <a:t>Een nieuwe school</a:t>
            </a:r>
            <a:endParaRPr lang="nl-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lt"/>
              <a:ea typeface="+mn-ea"/>
              <a:cs typeface="+mn-cs"/>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55576" y="1700808"/>
            <a:ext cx="3089316" cy="2316987"/>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6500" y="3072567"/>
            <a:ext cx="2095500" cy="17145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2101928"/>
            <a:ext cx="4105300" cy="180765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0032" y="3573016"/>
            <a:ext cx="2605572" cy="2428103"/>
          </a:xfrm>
          <a:prstGeom prst="rect">
            <a:avLst/>
          </a:prstGeom>
        </p:spPr>
      </p:pic>
    </p:spTree>
    <p:extLst>
      <p:ext uri="{BB962C8B-B14F-4D97-AF65-F5344CB8AC3E}">
        <p14:creationId xmlns:p14="http://schemas.microsoft.com/office/powerpoint/2010/main" val="235757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oomdiagram: Alternatief proces 3"/>
          <p:cNvSpPr/>
          <p:nvPr/>
        </p:nvSpPr>
        <p:spPr>
          <a:xfrm>
            <a:off x="611560" y="332656"/>
            <a:ext cx="1512168" cy="2376264"/>
          </a:xfrm>
          <a:prstGeom prst="flowChartAlternateProcess">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t>Directeur</a:t>
            </a:r>
            <a:endParaRPr lang="nl-NL" sz="2400" dirty="0"/>
          </a:p>
        </p:txBody>
      </p:sp>
      <p:sp>
        <p:nvSpPr>
          <p:cNvPr id="28" name="Tijdelijke aanduiding voor inhoud 2"/>
          <p:cNvSpPr txBox="1">
            <a:spLocks/>
          </p:cNvSpPr>
          <p:nvPr/>
        </p:nvSpPr>
        <p:spPr>
          <a:xfrm>
            <a:off x="395536" y="3356992"/>
            <a:ext cx="8229600" cy="3240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3600" smtClean="0"/>
              <a:t>Leiding geven</a:t>
            </a:r>
          </a:p>
          <a:p>
            <a:r>
              <a:rPr lang="nl-NL" sz="3600" smtClean="0"/>
              <a:t>Visie</a:t>
            </a:r>
          </a:p>
          <a:p>
            <a:r>
              <a:rPr lang="nl-NL" sz="3600" smtClean="0"/>
              <a:t>Verantwoordelijkheid</a:t>
            </a:r>
          </a:p>
          <a:p>
            <a:r>
              <a:rPr lang="nl-NL" sz="3600" smtClean="0"/>
              <a:t>Creëert randvoorwaarden</a:t>
            </a:r>
          </a:p>
          <a:p>
            <a:pPr lvl="1">
              <a:buNone/>
            </a:pPr>
            <a:endParaRPr lang="nl-NL"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326635"/>
            <a:ext cx="3162300" cy="1447800"/>
          </a:xfrm>
          <a:prstGeom prst="rect">
            <a:avLst/>
          </a:prstGeom>
        </p:spPr>
      </p:pic>
    </p:spTree>
    <p:extLst>
      <p:ext uri="{BB962C8B-B14F-4D97-AF65-F5344CB8AC3E}">
        <p14:creationId xmlns:p14="http://schemas.microsoft.com/office/powerpoint/2010/main" val="362199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oomdiagram: Alternatief proces 3"/>
          <p:cNvSpPr/>
          <p:nvPr/>
        </p:nvSpPr>
        <p:spPr>
          <a:xfrm>
            <a:off x="611560" y="332656"/>
            <a:ext cx="1512168" cy="23762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t>Directeur</a:t>
            </a:r>
            <a:endParaRPr lang="nl-NL" sz="2400" dirty="0"/>
          </a:p>
        </p:txBody>
      </p:sp>
      <p:sp>
        <p:nvSpPr>
          <p:cNvPr id="5" name="Tijdelijke aanduiding voor inhoud 4"/>
          <p:cNvSpPr>
            <a:spLocks noGrp="1"/>
          </p:cNvSpPr>
          <p:nvPr>
            <p:ph idx="1"/>
          </p:nvPr>
        </p:nvSpPr>
        <p:spPr>
          <a:xfrm>
            <a:off x="2617440" y="332656"/>
            <a:ext cx="1450504" cy="2376264"/>
          </a:xfrm>
          <a:prstGeom prst="flowChartAlternateProcess">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nl-NL" sz="2400" dirty="0" smtClean="0"/>
              <a:t>Architect</a:t>
            </a:r>
            <a:endParaRPr lang="nl-NL" sz="2400" dirty="0"/>
          </a:p>
        </p:txBody>
      </p:sp>
      <p:cxnSp>
        <p:nvCxnSpPr>
          <p:cNvPr id="8" name="Rechte verbindingslijn met pijl 7"/>
          <p:cNvCxnSpPr/>
          <p:nvPr/>
        </p:nvCxnSpPr>
        <p:spPr>
          <a:xfrm>
            <a:off x="2113384" y="1556792"/>
            <a:ext cx="504056"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ijdelijke aanduiding voor inhoud 2"/>
          <p:cNvSpPr txBox="1">
            <a:spLocks/>
          </p:cNvSpPr>
          <p:nvPr/>
        </p:nvSpPr>
        <p:spPr>
          <a:xfrm>
            <a:off x="395536" y="3400400"/>
            <a:ext cx="8229600" cy="3340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3600" dirty="0" smtClean="0"/>
              <a:t>Spin in </a:t>
            </a:r>
            <a:r>
              <a:rPr lang="nl-NL" sz="3600" smtClean="0"/>
              <a:t>het web, bouwmanager</a:t>
            </a:r>
            <a:endParaRPr lang="nl-NL" sz="3600" dirty="0" smtClean="0"/>
          </a:p>
          <a:p>
            <a:r>
              <a:rPr lang="nl-NL" sz="3600" smtClean="0"/>
              <a:t>Bouwkundig specialist, brede kennis</a:t>
            </a:r>
            <a:endParaRPr lang="nl-NL" sz="3600" dirty="0" smtClean="0"/>
          </a:p>
          <a:p>
            <a:r>
              <a:rPr lang="nl-NL" sz="3600" smtClean="0"/>
              <a:t>Houdt het overzicht</a:t>
            </a:r>
          </a:p>
          <a:p>
            <a:r>
              <a:rPr lang="nl-NL" sz="3600" smtClean="0"/>
              <a:t>Ontwerpen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0"/>
            <a:ext cx="3709587" cy="3168352"/>
          </a:xfrm>
          <a:prstGeom prst="rect">
            <a:avLst/>
          </a:prstGeom>
        </p:spPr>
      </p:pic>
    </p:spTree>
    <p:extLst>
      <p:ext uri="{BB962C8B-B14F-4D97-AF65-F5344CB8AC3E}">
        <p14:creationId xmlns:p14="http://schemas.microsoft.com/office/powerpoint/2010/main" val="59009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766917"/>
            <a:ext cx="3679056" cy="2450251"/>
          </a:xfrm>
          <a:prstGeom prst="rect">
            <a:avLst/>
          </a:prstGeom>
        </p:spPr>
      </p:pic>
      <p:sp>
        <p:nvSpPr>
          <p:cNvPr id="4" name="Stroomdiagram: Alternatief proces 3"/>
          <p:cNvSpPr/>
          <p:nvPr/>
        </p:nvSpPr>
        <p:spPr>
          <a:xfrm>
            <a:off x="611560" y="332656"/>
            <a:ext cx="1512168" cy="23762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t>Directeur</a:t>
            </a:r>
            <a:endParaRPr lang="nl-NL" sz="2400" dirty="0"/>
          </a:p>
        </p:txBody>
      </p:sp>
      <p:sp>
        <p:nvSpPr>
          <p:cNvPr id="5" name="Tijdelijke aanduiding voor inhoud 4"/>
          <p:cNvSpPr>
            <a:spLocks noGrp="1"/>
          </p:cNvSpPr>
          <p:nvPr>
            <p:ph idx="1"/>
          </p:nvPr>
        </p:nvSpPr>
        <p:spPr>
          <a:xfrm>
            <a:off x="2617440" y="332656"/>
            <a:ext cx="1450504" cy="2376264"/>
          </a:xfrm>
          <a:prstGeom prst="flowChartAlternateProcess">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nl-NL" sz="2400" dirty="0" smtClean="0"/>
              <a:t>Architect</a:t>
            </a:r>
            <a:endParaRPr lang="nl-NL" sz="2400" dirty="0"/>
          </a:p>
        </p:txBody>
      </p:sp>
      <p:cxnSp>
        <p:nvCxnSpPr>
          <p:cNvPr id="8" name="Rechte verbindingslijn met pijl 7"/>
          <p:cNvCxnSpPr/>
          <p:nvPr/>
        </p:nvCxnSpPr>
        <p:spPr>
          <a:xfrm>
            <a:off x="2113384" y="1556792"/>
            <a:ext cx="504056"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ijdelijke aanduiding voor inhoud 4"/>
          <p:cNvSpPr txBox="1">
            <a:spLocks/>
          </p:cNvSpPr>
          <p:nvPr/>
        </p:nvSpPr>
        <p:spPr>
          <a:xfrm>
            <a:off x="4561656" y="176890"/>
            <a:ext cx="2684984" cy="1080120"/>
          </a:xfrm>
          <a:prstGeom prst="flowChartAlternateProcess">
            <a:avLst/>
          </a:prstGeom>
          <a:ln w="381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nl-NL" sz="2400" smtClean="0"/>
              <a:t>Adviseur duurzame energie</a:t>
            </a:r>
            <a:endParaRPr lang="nl-NL" sz="2400" dirty="0"/>
          </a:p>
        </p:txBody>
      </p:sp>
      <p:cxnSp>
        <p:nvCxnSpPr>
          <p:cNvPr id="14" name="Rechte verbindingslijn met pijl 7"/>
          <p:cNvCxnSpPr/>
          <p:nvPr/>
        </p:nvCxnSpPr>
        <p:spPr>
          <a:xfrm flipV="1">
            <a:off x="3995936" y="692696"/>
            <a:ext cx="611240" cy="1296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ijdelijke aanduiding voor inhoud 2"/>
          <p:cNvSpPr txBox="1">
            <a:spLocks/>
          </p:cNvSpPr>
          <p:nvPr/>
        </p:nvSpPr>
        <p:spPr>
          <a:xfrm>
            <a:off x="395536" y="3140968"/>
            <a:ext cx="8229600" cy="3340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nl-NL" sz="2800" dirty="0" smtClean="0"/>
          </a:p>
        </p:txBody>
      </p:sp>
      <p:sp>
        <p:nvSpPr>
          <p:cNvPr id="18" name="Tijdelijke aanduiding voor inhoud 2"/>
          <p:cNvSpPr txBox="1">
            <a:spLocks/>
          </p:cNvSpPr>
          <p:nvPr/>
        </p:nvSpPr>
        <p:spPr>
          <a:xfrm>
            <a:off x="547936" y="3573016"/>
            <a:ext cx="8229600" cy="3061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3600" smtClean="0"/>
              <a:t>“State of the art” kennis</a:t>
            </a:r>
          </a:p>
          <a:p>
            <a:r>
              <a:rPr lang="nl-NL" sz="3600" smtClean="0"/>
              <a:t>Informatie delen</a:t>
            </a:r>
          </a:p>
          <a:p>
            <a:r>
              <a:rPr lang="nl-NL" sz="3600" smtClean="0"/>
              <a:t>Maatwerk bieden</a:t>
            </a:r>
          </a:p>
          <a:p>
            <a:r>
              <a:rPr lang="nl-NL" sz="3600" smtClean="0"/>
              <a:t>Berekeningen maken</a:t>
            </a:r>
          </a:p>
          <a:p>
            <a:endParaRPr lang="nl-NL" sz="2800" smtClean="0"/>
          </a:p>
          <a:p>
            <a:endParaRPr lang="nl-NL" sz="2800" smtClean="0"/>
          </a:p>
          <a:p>
            <a:endParaRPr lang="nl-NL" sz="2800" dirty="0" smtClean="0"/>
          </a:p>
        </p:txBody>
      </p:sp>
    </p:spTree>
    <p:extLst>
      <p:ext uri="{BB962C8B-B14F-4D97-AF65-F5344CB8AC3E}">
        <p14:creationId xmlns:p14="http://schemas.microsoft.com/office/powerpoint/2010/main" val="306541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6200"/>
                    </a14:imgEffect>
                  </a14:imgLayer>
                </a14:imgProps>
              </a:ext>
              <a:ext uri="{28A0092B-C50C-407E-A947-70E740481C1C}">
                <a14:useLocalDpi xmlns:a14="http://schemas.microsoft.com/office/drawing/2010/main" val="0"/>
              </a:ext>
            </a:extLst>
          </a:blip>
          <a:stretch>
            <a:fillRect/>
          </a:stretch>
        </p:blipFill>
        <p:spPr>
          <a:xfrm>
            <a:off x="3779912" y="5680883"/>
            <a:ext cx="1678279" cy="1114482"/>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5706287"/>
            <a:ext cx="3163113" cy="1107089"/>
          </a:xfrm>
          <a:prstGeom prst="rect">
            <a:avLst/>
          </a:prstGeom>
        </p:spPr>
      </p:pic>
      <p:sp>
        <p:nvSpPr>
          <p:cNvPr id="4" name="Stroomdiagram: Alternatief proces 3"/>
          <p:cNvSpPr/>
          <p:nvPr/>
        </p:nvSpPr>
        <p:spPr>
          <a:xfrm>
            <a:off x="611560" y="332656"/>
            <a:ext cx="1512168" cy="23762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t>Directeur</a:t>
            </a:r>
            <a:endParaRPr lang="nl-NL" sz="2400" dirty="0"/>
          </a:p>
        </p:txBody>
      </p:sp>
      <p:sp>
        <p:nvSpPr>
          <p:cNvPr id="5" name="Tijdelijke aanduiding voor inhoud 4"/>
          <p:cNvSpPr>
            <a:spLocks noGrp="1"/>
          </p:cNvSpPr>
          <p:nvPr>
            <p:ph idx="1"/>
          </p:nvPr>
        </p:nvSpPr>
        <p:spPr>
          <a:xfrm>
            <a:off x="2617440" y="332656"/>
            <a:ext cx="1450504" cy="2376264"/>
          </a:xfrm>
          <a:prstGeom prst="flowChartAlternateProcess">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nl-NL" sz="2400" dirty="0" smtClean="0"/>
              <a:t>Architect</a:t>
            </a:r>
            <a:endParaRPr lang="nl-NL" sz="2400" dirty="0"/>
          </a:p>
        </p:txBody>
      </p:sp>
      <p:cxnSp>
        <p:nvCxnSpPr>
          <p:cNvPr id="8" name="Rechte verbindingslijn met pijl 7"/>
          <p:cNvCxnSpPr/>
          <p:nvPr/>
        </p:nvCxnSpPr>
        <p:spPr>
          <a:xfrm>
            <a:off x="2113384" y="1556792"/>
            <a:ext cx="504056"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ijdelijke aanduiding voor inhoud 4"/>
          <p:cNvSpPr txBox="1">
            <a:spLocks/>
          </p:cNvSpPr>
          <p:nvPr/>
        </p:nvSpPr>
        <p:spPr>
          <a:xfrm>
            <a:off x="4561656" y="176890"/>
            <a:ext cx="2684984" cy="1080120"/>
          </a:xfrm>
          <a:prstGeom prst="flowChartAlternateProcess">
            <a:avLst/>
          </a:prstGeom>
          <a:ln w="19050" cap="flat" cmpd="sng"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nl-NL" sz="2400" smtClean="0"/>
              <a:t>Adviseur duurzame energie</a:t>
            </a:r>
            <a:endParaRPr lang="nl-NL" sz="2400" dirty="0"/>
          </a:p>
        </p:txBody>
      </p:sp>
      <p:sp>
        <p:nvSpPr>
          <p:cNvPr id="10" name="Tijdelijke aanduiding voor inhoud 4"/>
          <p:cNvSpPr txBox="1">
            <a:spLocks/>
          </p:cNvSpPr>
          <p:nvPr/>
        </p:nvSpPr>
        <p:spPr>
          <a:xfrm>
            <a:off x="4579111" y="1619405"/>
            <a:ext cx="2684984" cy="1080120"/>
          </a:xfrm>
          <a:prstGeom prst="flowChartAlternateProcess">
            <a:avLst/>
          </a:prstGeom>
          <a:ln w="381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nl-NL" sz="2400" dirty="0" smtClean="0"/>
              <a:t>Akoestisch adviseur</a:t>
            </a:r>
            <a:endParaRPr lang="nl-NL" sz="2400" dirty="0"/>
          </a:p>
        </p:txBody>
      </p:sp>
      <p:cxnSp>
        <p:nvCxnSpPr>
          <p:cNvPr id="11" name="Rechte verbindingslijn met pijl 7"/>
          <p:cNvCxnSpPr/>
          <p:nvPr/>
        </p:nvCxnSpPr>
        <p:spPr>
          <a:xfrm flipV="1">
            <a:off x="3995936" y="1975880"/>
            <a:ext cx="611240" cy="1296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7"/>
          <p:cNvCxnSpPr/>
          <p:nvPr/>
        </p:nvCxnSpPr>
        <p:spPr>
          <a:xfrm flipV="1">
            <a:off x="3995936" y="692696"/>
            <a:ext cx="611240" cy="1296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ijdelijke aanduiding voor inhoud 2"/>
          <p:cNvSpPr txBox="1">
            <a:spLocks/>
          </p:cNvSpPr>
          <p:nvPr/>
        </p:nvSpPr>
        <p:spPr>
          <a:xfrm>
            <a:off x="547936" y="3293368"/>
            <a:ext cx="8229600" cy="30159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3600" dirty="0" smtClean="0"/>
              <a:t>Natuurkundige kennis</a:t>
            </a:r>
          </a:p>
          <a:p>
            <a:r>
              <a:rPr lang="nl-NL" sz="3600" dirty="0" smtClean="0"/>
              <a:t>Bouwkundige kennis</a:t>
            </a:r>
          </a:p>
          <a:p>
            <a:r>
              <a:rPr lang="nl-NL" sz="3600" dirty="0" smtClean="0"/>
              <a:t>Rekenen</a:t>
            </a:r>
          </a:p>
          <a:p>
            <a:r>
              <a:rPr lang="nl-NL" sz="3600" dirty="0" smtClean="0"/>
              <a:t>Metingen</a:t>
            </a:r>
          </a:p>
          <a:p>
            <a:endParaRPr lang="nl-NL" sz="2800" dirty="0" smtClean="0"/>
          </a:p>
        </p:txBody>
      </p:sp>
    </p:spTree>
    <p:extLst>
      <p:ext uri="{BB962C8B-B14F-4D97-AF65-F5344CB8AC3E}">
        <p14:creationId xmlns:p14="http://schemas.microsoft.com/office/powerpoint/2010/main" val="405772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9959" y="4732404"/>
            <a:ext cx="2527113" cy="1898677"/>
          </a:xfrm>
          <a:prstGeom prst="rect">
            <a:avLst/>
          </a:prstGeom>
        </p:spPr>
      </p:pic>
      <p:sp>
        <p:nvSpPr>
          <p:cNvPr id="4" name="Stroomdiagram: Alternatief proces 3"/>
          <p:cNvSpPr/>
          <p:nvPr/>
        </p:nvSpPr>
        <p:spPr>
          <a:xfrm>
            <a:off x="611560" y="332656"/>
            <a:ext cx="1512168" cy="23762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t>Directeur</a:t>
            </a:r>
            <a:endParaRPr lang="nl-NL" sz="2400" dirty="0"/>
          </a:p>
        </p:txBody>
      </p:sp>
      <p:sp>
        <p:nvSpPr>
          <p:cNvPr id="5" name="Tijdelijke aanduiding voor inhoud 4"/>
          <p:cNvSpPr>
            <a:spLocks noGrp="1"/>
          </p:cNvSpPr>
          <p:nvPr>
            <p:ph idx="1"/>
          </p:nvPr>
        </p:nvSpPr>
        <p:spPr>
          <a:xfrm>
            <a:off x="2617440" y="332656"/>
            <a:ext cx="1450504" cy="2376264"/>
          </a:xfrm>
          <a:prstGeom prst="flowChartAlternateProcess">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nl-NL" sz="2400" dirty="0" smtClean="0"/>
              <a:t>Architect</a:t>
            </a:r>
            <a:endParaRPr lang="nl-NL" sz="2400" dirty="0"/>
          </a:p>
        </p:txBody>
      </p:sp>
      <p:cxnSp>
        <p:nvCxnSpPr>
          <p:cNvPr id="8" name="Rechte verbindingslijn met pijl 7"/>
          <p:cNvCxnSpPr/>
          <p:nvPr/>
        </p:nvCxnSpPr>
        <p:spPr>
          <a:xfrm>
            <a:off x="2113384" y="1556792"/>
            <a:ext cx="504056"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ijdelijke aanduiding voor inhoud 4"/>
          <p:cNvSpPr txBox="1">
            <a:spLocks/>
          </p:cNvSpPr>
          <p:nvPr/>
        </p:nvSpPr>
        <p:spPr>
          <a:xfrm>
            <a:off x="4561656" y="176890"/>
            <a:ext cx="2684984" cy="1080120"/>
          </a:xfrm>
          <a:prstGeom prst="flowChartAlternateProcess">
            <a:avLst/>
          </a:prstGeom>
          <a:ln w="19050" cap="flat" cmpd="sng"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nl-NL" sz="2400" dirty="0" smtClean="0"/>
              <a:t>Adviseur duurzame energie</a:t>
            </a:r>
            <a:endParaRPr lang="nl-NL" sz="2400" dirty="0"/>
          </a:p>
        </p:txBody>
      </p:sp>
      <p:sp>
        <p:nvSpPr>
          <p:cNvPr id="10" name="Tijdelijke aanduiding voor inhoud 4"/>
          <p:cNvSpPr txBox="1">
            <a:spLocks/>
          </p:cNvSpPr>
          <p:nvPr/>
        </p:nvSpPr>
        <p:spPr>
          <a:xfrm>
            <a:off x="4579111" y="1619405"/>
            <a:ext cx="2684984" cy="1080120"/>
          </a:xfrm>
          <a:prstGeom prst="flowChartAlternateProcess">
            <a:avLst/>
          </a:prstGeom>
          <a:ln w="19050" cap="flat" cmpd="sng"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nl-NL" sz="2400" dirty="0" smtClean="0"/>
              <a:t>Akoestisch adviseur</a:t>
            </a:r>
            <a:endParaRPr lang="nl-NL" sz="2400" dirty="0"/>
          </a:p>
        </p:txBody>
      </p:sp>
      <p:cxnSp>
        <p:nvCxnSpPr>
          <p:cNvPr id="11" name="Rechte verbindingslijn met pijl 7"/>
          <p:cNvCxnSpPr/>
          <p:nvPr/>
        </p:nvCxnSpPr>
        <p:spPr>
          <a:xfrm flipV="1">
            <a:off x="3995936" y="1975880"/>
            <a:ext cx="611240" cy="1296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7"/>
          <p:cNvCxnSpPr/>
          <p:nvPr/>
        </p:nvCxnSpPr>
        <p:spPr>
          <a:xfrm flipV="1">
            <a:off x="3995936" y="692696"/>
            <a:ext cx="611240" cy="1296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ijdelijke aanduiding voor inhoud 4"/>
          <p:cNvSpPr txBox="1">
            <a:spLocks/>
          </p:cNvSpPr>
          <p:nvPr/>
        </p:nvSpPr>
        <p:spPr>
          <a:xfrm>
            <a:off x="611560" y="3364664"/>
            <a:ext cx="7920880" cy="1080120"/>
          </a:xfrm>
          <a:prstGeom prst="flowChartAlternateProcess">
            <a:avLst/>
          </a:prstGeom>
          <a:ln w="381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nl-NL" sz="2400" dirty="0" smtClean="0"/>
              <a:t>Aannemer</a:t>
            </a:r>
            <a:endParaRPr lang="nl-NL" sz="2400" dirty="0"/>
          </a:p>
        </p:txBody>
      </p:sp>
      <p:cxnSp>
        <p:nvCxnSpPr>
          <p:cNvPr id="16" name="Rechte verbindingslijn met pijl 7"/>
          <p:cNvCxnSpPr/>
          <p:nvPr/>
        </p:nvCxnSpPr>
        <p:spPr>
          <a:xfrm>
            <a:off x="1331639" y="2699525"/>
            <a:ext cx="1" cy="66513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7"/>
          <p:cNvCxnSpPr/>
          <p:nvPr/>
        </p:nvCxnSpPr>
        <p:spPr>
          <a:xfrm>
            <a:off x="3203848" y="2708920"/>
            <a:ext cx="1" cy="66513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ijdelijke aanduiding voor inhoud 2"/>
          <p:cNvSpPr txBox="1">
            <a:spLocks/>
          </p:cNvSpPr>
          <p:nvPr/>
        </p:nvSpPr>
        <p:spPr>
          <a:xfrm>
            <a:off x="547936" y="4581128"/>
            <a:ext cx="8229600" cy="20532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3600" smtClean="0"/>
              <a:t>Commercieel</a:t>
            </a:r>
          </a:p>
          <a:p>
            <a:r>
              <a:rPr lang="nl-NL" sz="3600" smtClean="0"/>
              <a:t>Druk (tijd en geld)</a:t>
            </a:r>
          </a:p>
          <a:p>
            <a:r>
              <a:rPr lang="nl-NL" sz="3600" smtClean="0"/>
              <a:t>Praktisch </a:t>
            </a:r>
          </a:p>
          <a:p>
            <a:pPr>
              <a:buNone/>
            </a:pPr>
            <a:endParaRPr lang="nl-NL" sz="2800" dirty="0" smtClean="0"/>
          </a:p>
        </p:txBody>
      </p:sp>
    </p:spTree>
    <p:extLst>
      <p:ext uri="{BB962C8B-B14F-4D97-AF65-F5344CB8AC3E}">
        <p14:creationId xmlns:p14="http://schemas.microsoft.com/office/powerpoint/2010/main" val="204930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Opdracht: Welke eigenschappen horen bij welke rol?</a:t>
            </a:r>
            <a:endParaRPr lang="nl-NL"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72272363"/>
              </p:ext>
            </p:extLst>
          </p:nvPr>
        </p:nvGraphicFramePr>
        <p:xfrm>
          <a:off x="7010163" y="1268760"/>
          <a:ext cx="1979712" cy="5382125"/>
        </p:xfrm>
        <a:graphic>
          <a:graphicData uri="http://schemas.openxmlformats.org/drawingml/2006/table">
            <a:tbl>
              <a:tblPr firstRow="1" firstCol="1" bandRow="1"/>
              <a:tblGrid>
                <a:gridCol w="1979712"/>
              </a:tblGrid>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Bereid te blijven leren</a:t>
                      </a:r>
                      <a:endParaRPr lang="nl-NL"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Klantgericht </a:t>
                      </a:r>
                      <a:endParaRPr lang="nl-NL" sz="1800" dirty="0" smtClean="0"/>
                    </a:p>
                    <a:p>
                      <a:endParaRPr lang="nl-NL"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Technisch inzicht,  innovatief </a:t>
                      </a:r>
                      <a:endParaRPr lang="nl-NL"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sz="1800" dirty="0" smtClean="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Communicatief</a:t>
                      </a:r>
                      <a:endParaRPr lang="nl-NL" sz="18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nl-NL" sz="1800" kern="1200" dirty="0" smtClean="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r>
                        <a:rPr lang="nl-NL" sz="1800" kern="1200" dirty="0" smtClean="0">
                          <a:solidFill>
                            <a:schemeClr val="dk1"/>
                          </a:solidFill>
                          <a:effectLst/>
                          <a:latin typeface="+mn-lt"/>
                          <a:ea typeface="+mn-ea"/>
                          <a:cs typeface="+mn-cs"/>
                        </a:rPr>
                        <a:t>Analytisch</a:t>
                      </a:r>
                      <a:endParaRPr lang="nl-NL"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Nauwkeurig</a:t>
                      </a:r>
                      <a:endParaRPr lang="nl-NL" sz="1800" dirty="0" smtClean="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Visie op onderwijs</a:t>
                      </a:r>
                      <a:endParaRPr lang="nl-NL" sz="1800" dirty="0" smtClean="0"/>
                    </a:p>
                    <a:p>
                      <a:pPr algn="ctr">
                        <a:lnSpc>
                          <a:spcPct val="107000"/>
                        </a:lnSpc>
                        <a:spcAft>
                          <a:spcPts val="0"/>
                        </a:spcAft>
                      </a:pP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906" marR="39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Goed luisteren en overtuigen</a:t>
                      </a:r>
                      <a:endParaRPr lang="nl-NL" sz="1800" dirty="0" smtClean="0"/>
                    </a:p>
                    <a:p>
                      <a:pPr algn="ctr">
                        <a:lnSpc>
                          <a:spcPct val="107000"/>
                        </a:lnSpc>
                        <a:spcAft>
                          <a:spcPts val="0"/>
                        </a:spcAft>
                      </a:pP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906" marR="39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1524272665"/>
              </p:ext>
            </p:extLst>
          </p:nvPr>
        </p:nvGraphicFramePr>
        <p:xfrm>
          <a:off x="4873931" y="1444286"/>
          <a:ext cx="2014320" cy="5178270"/>
        </p:xfrm>
        <a:graphic>
          <a:graphicData uri="http://schemas.openxmlformats.org/drawingml/2006/table">
            <a:tbl>
              <a:tblPr firstRow="1" firstCol="1" bandRow="1"/>
              <a:tblGrid>
                <a:gridCol w="2014320"/>
              </a:tblGrid>
              <a:tr h="540000">
                <a:tc>
                  <a:txBody>
                    <a:bodyPr/>
                    <a:lstStyle/>
                    <a:p>
                      <a:r>
                        <a:rPr lang="nl-NL" sz="1800" kern="1200" dirty="0" smtClean="0">
                          <a:solidFill>
                            <a:schemeClr val="dk1"/>
                          </a:solidFill>
                          <a:effectLst/>
                          <a:latin typeface="+mn-lt"/>
                          <a:ea typeface="+mn-ea"/>
                          <a:cs typeface="+mn-cs"/>
                        </a:rPr>
                        <a:t>Leiding geven </a:t>
                      </a:r>
                      <a:endParaRPr lang="nl-NL"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smtClean="0"/>
                        <a:t>Stressbestendig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Idealistisch</a:t>
                      </a:r>
                      <a:r>
                        <a:rPr lang="nl-NL" sz="1800" kern="1200" baseline="0" dirty="0" smtClean="0">
                          <a:solidFill>
                            <a:schemeClr val="dk1"/>
                          </a:solidFill>
                          <a:effectLst/>
                          <a:latin typeface="+mn-lt"/>
                          <a:ea typeface="+mn-ea"/>
                          <a:cs typeface="+mn-cs"/>
                        </a:rPr>
                        <a:t> </a:t>
                      </a:r>
                      <a:endParaRPr lang="nl-NL" sz="1800" dirty="0" smtClean="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Oplossingsgericht</a:t>
                      </a:r>
                      <a:endParaRPr lang="nl-NL" sz="1800" dirty="0" smtClean="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Creatief</a:t>
                      </a:r>
                      <a:endParaRPr lang="nl-NL"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r>
                        <a:rPr lang="nl-NL" sz="1800" kern="1200" dirty="0" smtClean="0">
                          <a:solidFill>
                            <a:schemeClr val="dk1"/>
                          </a:solidFill>
                          <a:effectLst/>
                          <a:latin typeface="+mn-lt"/>
                          <a:ea typeface="+mn-ea"/>
                          <a:cs typeface="+mn-cs"/>
                        </a:rPr>
                        <a:t>Overzicht bewaren</a:t>
                      </a:r>
                      <a:endParaRPr lang="nl-NL"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err="1" smtClean="0">
                          <a:solidFill>
                            <a:schemeClr val="dk1"/>
                          </a:solidFill>
                          <a:effectLst/>
                          <a:latin typeface="+mn-lt"/>
                          <a:ea typeface="+mn-ea"/>
                          <a:cs typeface="+mn-cs"/>
                        </a:rPr>
                        <a:t>Verantwoordelijk-heidsgevoel</a:t>
                      </a:r>
                      <a:endParaRPr lang="nl-NL" sz="1800" dirty="0" smtClean="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Natuurkundig sterk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nl-NL" sz="1800" dirty="0" smtClean="0"/>
                        <a:t>Organiseren en overzicht bewaren</a:t>
                      </a:r>
                    </a:p>
                    <a:p>
                      <a:pPr algn="ctr">
                        <a:lnSpc>
                          <a:spcPct val="107000"/>
                        </a:lnSpc>
                        <a:spcAft>
                          <a:spcPts val="0"/>
                        </a:spcAft>
                      </a:pPr>
                      <a:endParaRPr lang="nl-NL"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906" marR="39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kstvak 9"/>
          <p:cNvSpPr txBox="1"/>
          <p:nvPr/>
        </p:nvSpPr>
        <p:spPr>
          <a:xfrm>
            <a:off x="542408" y="1613000"/>
            <a:ext cx="4032448" cy="4524315"/>
          </a:xfrm>
          <a:prstGeom prst="rect">
            <a:avLst/>
          </a:prstGeom>
          <a:noFill/>
        </p:spPr>
        <p:txBody>
          <a:bodyPr wrap="square" rtlCol="0">
            <a:spAutoFit/>
          </a:bodyPr>
          <a:lstStyle/>
          <a:p>
            <a:r>
              <a:rPr lang="nl-NL" sz="2400" dirty="0" smtClean="0"/>
              <a:t>Leg de kaartjes bij de juiste rol.</a:t>
            </a:r>
          </a:p>
          <a:p>
            <a:pPr marL="342900" indent="-342900">
              <a:buFont typeface="Arial" panose="020B0604020202020204" pitchFamily="34" charset="0"/>
              <a:buChar char="•"/>
            </a:pPr>
            <a:r>
              <a:rPr lang="nl-NL" sz="2400" dirty="0" smtClean="0"/>
              <a:t>Directeur</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smtClean="0"/>
              <a:t>Architect</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smtClean="0"/>
              <a:t>Adviseur duurzame energie</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smtClean="0"/>
              <a:t>Akoestisch adviseur</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smtClean="0"/>
              <a:t>Aannemer</a:t>
            </a:r>
          </a:p>
          <a:p>
            <a:pPr fontAlgn="t"/>
            <a:endParaRPr lang="nl-NL" sz="2400" dirty="0"/>
          </a:p>
          <a:p>
            <a:pPr marL="342900" indent="-342900">
              <a:buFont typeface="Arial" panose="020B0604020202020204" pitchFamily="34" charset="0"/>
              <a:buChar char="•"/>
            </a:pPr>
            <a:endParaRPr lang="nl-NL" sz="2400" dirty="0"/>
          </a:p>
        </p:txBody>
      </p:sp>
    </p:spTree>
    <p:extLst>
      <p:ext uri="{BB962C8B-B14F-4D97-AF65-F5344CB8AC3E}">
        <p14:creationId xmlns:p14="http://schemas.microsoft.com/office/powerpoint/2010/main" val="1797580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Welke eigenschappen horen bij welke rol?</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818794200"/>
              </p:ext>
            </p:extLst>
          </p:nvPr>
        </p:nvGraphicFramePr>
        <p:xfrm>
          <a:off x="302940" y="1415550"/>
          <a:ext cx="8538120" cy="5120640"/>
        </p:xfrm>
        <a:graphic>
          <a:graphicData uri="http://schemas.openxmlformats.org/drawingml/2006/table">
            <a:tbl>
              <a:tblPr firstRow="1" bandRow="1">
                <a:tableStyleId>{5C22544A-7EE6-4342-B048-85BDC9FD1C3A}</a:tableStyleId>
              </a:tblPr>
              <a:tblGrid>
                <a:gridCol w="1707624"/>
                <a:gridCol w="1707624"/>
                <a:gridCol w="1707624"/>
                <a:gridCol w="1707624"/>
                <a:gridCol w="1707624"/>
              </a:tblGrid>
              <a:tr h="495374">
                <a:tc>
                  <a:txBody>
                    <a:bodyPr/>
                    <a:lstStyle/>
                    <a:p>
                      <a:r>
                        <a:rPr lang="nl-NL" sz="2400" dirty="0" smtClean="0"/>
                        <a:t>Directeur</a:t>
                      </a:r>
                      <a:endParaRPr lang="nl-NL" sz="2400" dirty="0"/>
                    </a:p>
                  </a:txBody>
                  <a:tcPr/>
                </a:tc>
                <a:tc>
                  <a:txBody>
                    <a:bodyPr/>
                    <a:lstStyle/>
                    <a:p>
                      <a:r>
                        <a:rPr lang="nl-NL" sz="2400" dirty="0" smtClean="0"/>
                        <a:t>Architect</a:t>
                      </a:r>
                      <a:endParaRPr lang="nl-NL" sz="2400" dirty="0"/>
                    </a:p>
                  </a:txBody>
                  <a:tcPr/>
                </a:tc>
                <a:tc>
                  <a:txBody>
                    <a:bodyPr/>
                    <a:lstStyle/>
                    <a:p>
                      <a:r>
                        <a:rPr lang="nl-NL" sz="2400" dirty="0" smtClean="0"/>
                        <a:t>Adviseur</a:t>
                      </a:r>
                      <a:r>
                        <a:rPr lang="nl-NL" sz="2400" baseline="0" dirty="0" smtClean="0"/>
                        <a:t> duurzame energie</a:t>
                      </a:r>
                      <a:endParaRPr lang="nl-NL" sz="2400" dirty="0"/>
                    </a:p>
                  </a:txBody>
                  <a:tcPr/>
                </a:tc>
                <a:tc>
                  <a:txBody>
                    <a:bodyPr/>
                    <a:lstStyle/>
                    <a:p>
                      <a:r>
                        <a:rPr lang="nl-NL" sz="2400" dirty="0" smtClean="0"/>
                        <a:t>Akoestisch</a:t>
                      </a:r>
                      <a:r>
                        <a:rPr lang="nl-NL" sz="2400" baseline="0" dirty="0" smtClean="0"/>
                        <a:t> adviseur</a:t>
                      </a:r>
                      <a:endParaRPr lang="nl-NL" sz="2400" dirty="0"/>
                    </a:p>
                  </a:txBody>
                  <a:tcPr/>
                </a:tc>
                <a:tc>
                  <a:txBody>
                    <a:bodyPr/>
                    <a:lstStyle/>
                    <a:p>
                      <a:r>
                        <a:rPr lang="nl-NL" sz="2400" dirty="0" smtClean="0"/>
                        <a:t>Aannemer</a:t>
                      </a:r>
                      <a:endParaRPr lang="nl-NL" sz="2400" dirty="0"/>
                    </a:p>
                  </a:txBody>
                  <a:tcPr/>
                </a:tc>
              </a:tr>
              <a:tr h="495374">
                <a:tc>
                  <a:txBody>
                    <a:bodyPr/>
                    <a:lstStyle/>
                    <a:p>
                      <a:r>
                        <a:rPr lang="nl-NL" sz="1800" kern="1200" dirty="0" smtClean="0">
                          <a:solidFill>
                            <a:schemeClr val="dk1"/>
                          </a:solidFill>
                          <a:effectLst/>
                          <a:latin typeface="+mn-lt"/>
                          <a:ea typeface="+mn-ea"/>
                          <a:cs typeface="+mn-cs"/>
                        </a:rPr>
                        <a:t>Leiding geven </a:t>
                      </a:r>
                      <a:endParaRPr lang="nl-NL" sz="18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Creatief</a:t>
                      </a:r>
                      <a:endParaRPr lang="nl-NL" sz="1800" dirty="0"/>
                    </a:p>
                  </a:txBody>
                  <a:tcPr/>
                </a:tc>
                <a:tc>
                  <a:txBody>
                    <a:bodyPr/>
                    <a:lstStyle/>
                    <a:p>
                      <a:r>
                        <a:rPr lang="nl-NL" sz="1800" kern="1200" dirty="0" smtClean="0">
                          <a:solidFill>
                            <a:schemeClr val="dk1"/>
                          </a:solidFill>
                          <a:effectLst/>
                          <a:latin typeface="+mn-lt"/>
                          <a:ea typeface="+mn-ea"/>
                          <a:cs typeface="+mn-cs"/>
                        </a:rPr>
                        <a:t>Technisch inzicht,  innovatief </a:t>
                      </a:r>
                      <a:endParaRPr lang="nl-NL" sz="18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Natuurkundig sterk</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80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Organiseren</a:t>
                      </a:r>
                      <a:r>
                        <a:rPr lang="nl-NL" sz="1800" kern="1200" baseline="0" dirty="0" smtClean="0">
                          <a:solidFill>
                            <a:schemeClr val="dk1"/>
                          </a:solidFill>
                          <a:effectLst/>
                          <a:latin typeface="+mn-lt"/>
                          <a:ea typeface="+mn-ea"/>
                          <a:cs typeface="+mn-cs"/>
                        </a:rPr>
                        <a:t> en overzicht bewaren</a:t>
                      </a:r>
                      <a:endParaRPr lang="nl-NL" sz="1800" kern="1200" dirty="0" smtClean="0">
                        <a:solidFill>
                          <a:schemeClr val="dk1"/>
                        </a:solidFill>
                        <a:effectLst/>
                        <a:latin typeface="+mn-lt"/>
                        <a:ea typeface="+mn-ea"/>
                        <a:cs typeface="+mn-cs"/>
                      </a:endParaRPr>
                    </a:p>
                    <a:p>
                      <a:endParaRPr lang="nl-NL" sz="1800" dirty="0"/>
                    </a:p>
                  </a:txBody>
                  <a:tcPr/>
                </a:tc>
              </a:tr>
              <a:tr h="495374">
                <a:tc>
                  <a:txBody>
                    <a:bodyPr/>
                    <a:lstStyle/>
                    <a:p>
                      <a:r>
                        <a:rPr lang="nl-NL" sz="1800" kern="1200" dirty="0" err="1" smtClean="0">
                          <a:solidFill>
                            <a:schemeClr val="dk1"/>
                          </a:solidFill>
                          <a:effectLst/>
                          <a:latin typeface="+mn-lt"/>
                          <a:ea typeface="+mn-ea"/>
                          <a:cs typeface="+mn-cs"/>
                        </a:rPr>
                        <a:t>Verantwoorde-lijkheidsgevoel</a:t>
                      </a:r>
                      <a:endParaRPr lang="nl-NL" sz="1800" dirty="0"/>
                    </a:p>
                  </a:txBody>
                  <a:tcPr/>
                </a:tc>
                <a:tc>
                  <a:txBody>
                    <a:bodyPr/>
                    <a:lstStyle/>
                    <a:p>
                      <a:r>
                        <a:rPr lang="nl-NL" sz="1800" kern="1200" dirty="0" smtClean="0">
                          <a:solidFill>
                            <a:schemeClr val="dk1"/>
                          </a:solidFill>
                          <a:effectLst/>
                          <a:latin typeface="+mn-lt"/>
                          <a:ea typeface="+mn-ea"/>
                          <a:cs typeface="+mn-cs"/>
                        </a:rPr>
                        <a:t>Overzicht bewaren</a:t>
                      </a:r>
                      <a:endParaRPr lang="nl-NL"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Bereid te blijven leren</a:t>
                      </a:r>
                      <a:endParaRPr lang="nl-NL" sz="1800" dirty="0"/>
                    </a:p>
                  </a:txBody>
                  <a:tcPr/>
                </a:tc>
                <a:tc>
                  <a:txBody>
                    <a:bodyPr/>
                    <a:lstStyle/>
                    <a:p>
                      <a:r>
                        <a:rPr lang="nl-NL" sz="1800" kern="1200" dirty="0" smtClean="0">
                          <a:solidFill>
                            <a:schemeClr val="dk1"/>
                          </a:solidFill>
                          <a:effectLst/>
                          <a:latin typeface="+mn-lt"/>
                          <a:ea typeface="+mn-ea"/>
                          <a:cs typeface="+mn-cs"/>
                        </a:rPr>
                        <a:t>Analytisch</a:t>
                      </a:r>
                      <a:endParaRPr lang="nl-NL" sz="1800" dirty="0"/>
                    </a:p>
                  </a:txBody>
                  <a:tcPr/>
                </a:tc>
                <a:tc>
                  <a:txBody>
                    <a:bodyPr/>
                    <a:lstStyle/>
                    <a:p>
                      <a:r>
                        <a:rPr lang="nl-NL" sz="1800" dirty="0" smtClean="0"/>
                        <a:t>Technisch inzicht</a:t>
                      </a:r>
                      <a:endParaRPr lang="nl-NL" sz="1800" dirty="0"/>
                    </a:p>
                  </a:txBody>
                  <a:tcPr/>
                </a:tc>
              </a:tr>
              <a:tr h="495374">
                <a:tc>
                  <a:txBody>
                    <a:bodyPr/>
                    <a:lstStyle/>
                    <a:p>
                      <a:r>
                        <a:rPr lang="nl-NL" sz="1800" kern="1200" dirty="0" smtClean="0">
                          <a:solidFill>
                            <a:schemeClr val="dk1"/>
                          </a:solidFill>
                          <a:effectLst/>
                          <a:latin typeface="+mn-lt"/>
                          <a:ea typeface="+mn-ea"/>
                          <a:cs typeface="+mn-cs"/>
                        </a:rPr>
                        <a:t>Communicatief</a:t>
                      </a:r>
                      <a:endParaRPr lang="nl-NL"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Klantgericht </a:t>
                      </a:r>
                      <a:endParaRPr lang="nl-NL" sz="1800" dirty="0" smtClean="0"/>
                    </a:p>
                  </a:txBody>
                  <a:tcPr/>
                </a:tc>
                <a:tc>
                  <a:txBody>
                    <a:bodyPr/>
                    <a:lstStyle/>
                    <a:p>
                      <a:r>
                        <a:rPr lang="nl-NL" sz="1800" kern="1200" dirty="0" smtClean="0">
                          <a:solidFill>
                            <a:schemeClr val="dk1"/>
                          </a:solidFill>
                          <a:effectLst/>
                          <a:latin typeface="+mn-lt"/>
                          <a:ea typeface="+mn-ea"/>
                          <a:cs typeface="+mn-cs"/>
                        </a:rPr>
                        <a:t>Idealistisch</a:t>
                      </a:r>
                      <a:r>
                        <a:rPr lang="nl-NL" sz="1800" kern="1200" baseline="0" dirty="0" smtClean="0">
                          <a:solidFill>
                            <a:schemeClr val="dk1"/>
                          </a:solidFill>
                          <a:effectLst/>
                          <a:latin typeface="+mn-lt"/>
                          <a:ea typeface="+mn-ea"/>
                          <a:cs typeface="+mn-cs"/>
                        </a:rPr>
                        <a:t> </a:t>
                      </a:r>
                      <a:endParaRPr lang="nl-NL"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Nauwkeurig</a:t>
                      </a:r>
                      <a:endParaRPr lang="nl-NL" sz="1800" dirty="0" smtClean="0"/>
                    </a:p>
                    <a:p>
                      <a:endParaRPr lang="nl-NL" sz="1800" dirty="0"/>
                    </a:p>
                  </a:txBody>
                  <a:tcPr/>
                </a:tc>
                <a:tc>
                  <a:txBody>
                    <a:bodyPr/>
                    <a:lstStyle/>
                    <a:p>
                      <a:r>
                        <a:rPr lang="nl-NL" sz="1800" kern="1200" dirty="0" smtClean="0">
                          <a:solidFill>
                            <a:schemeClr val="dk1"/>
                          </a:solidFill>
                          <a:effectLst/>
                          <a:latin typeface="+mn-lt"/>
                          <a:ea typeface="+mn-ea"/>
                          <a:cs typeface="+mn-cs"/>
                        </a:rPr>
                        <a:t>Stressbestendig</a:t>
                      </a:r>
                      <a:endParaRPr lang="nl-NL" sz="1800" dirty="0"/>
                    </a:p>
                  </a:txBody>
                  <a:tcPr/>
                </a:tc>
              </a:tr>
              <a:tr h="4953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Visie op onderwijs</a:t>
                      </a:r>
                      <a:endParaRPr lang="nl-NL" sz="1800" dirty="0" smtClean="0"/>
                    </a:p>
                    <a:p>
                      <a:endParaRPr lang="nl-NL"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Goed luisteren en overtuigen</a:t>
                      </a:r>
                      <a:endParaRPr lang="nl-NL" sz="1800" dirty="0" smtClean="0"/>
                    </a:p>
                    <a:p>
                      <a:endParaRPr lang="nl-NL"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err="1" smtClean="0">
                          <a:solidFill>
                            <a:schemeClr val="dk1"/>
                          </a:solidFill>
                          <a:effectLst/>
                          <a:latin typeface="+mn-lt"/>
                          <a:ea typeface="+mn-ea"/>
                          <a:cs typeface="+mn-cs"/>
                        </a:rPr>
                        <a:t>Oplossings-gericht</a:t>
                      </a:r>
                      <a:r>
                        <a:rPr lang="nl-NL" sz="1800" kern="1200" dirty="0" smtClean="0">
                          <a:solidFill>
                            <a:schemeClr val="dk1"/>
                          </a:solidFill>
                          <a:effectLst/>
                          <a:latin typeface="+mn-lt"/>
                          <a:ea typeface="+mn-ea"/>
                          <a:cs typeface="+mn-cs"/>
                        </a:rPr>
                        <a:t>: verband leggen tussen theorie en praktijk</a:t>
                      </a:r>
                      <a:endParaRPr lang="nl-NL"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err="1" smtClean="0">
                          <a:solidFill>
                            <a:schemeClr val="dk1"/>
                          </a:solidFill>
                          <a:effectLst/>
                          <a:latin typeface="+mn-lt"/>
                          <a:ea typeface="+mn-ea"/>
                          <a:cs typeface="+mn-cs"/>
                        </a:rPr>
                        <a:t>Oplossings-gericht</a:t>
                      </a:r>
                      <a:r>
                        <a:rPr lang="nl-NL" sz="1800" kern="1200" dirty="0" smtClean="0">
                          <a:solidFill>
                            <a:schemeClr val="dk1"/>
                          </a:solidFill>
                          <a:effectLst/>
                          <a:latin typeface="+mn-lt"/>
                          <a:ea typeface="+mn-ea"/>
                          <a:cs typeface="+mn-cs"/>
                        </a:rPr>
                        <a:t>: verband leggen tussen theorie en praktijk</a:t>
                      </a:r>
                      <a:endParaRPr lang="nl-NL" sz="1800" dirty="0" smtClean="0"/>
                    </a:p>
                  </a:txBody>
                  <a:tcPr/>
                </a:tc>
                <a:tc>
                  <a:txBody>
                    <a:bodyPr/>
                    <a:lstStyle/>
                    <a:p>
                      <a:r>
                        <a:rPr lang="nl-NL" sz="1800" kern="1200" dirty="0" smtClean="0">
                          <a:solidFill>
                            <a:schemeClr val="dk1"/>
                          </a:solidFill>
                          <a:effectLst/>
                          <a:latin typeface="+mn-lt"/>
                          <a:ea typeface="+mn-ea"/>
                          <a:cs typeface="+mn-cs"/>
                        </a:rPr>
                        <a:t>Leiding geven</a:t>
                      </a:r>
                      <a:endParaRPr lang="nl-NL" sz="1800" dirty="0"/>
                    </a:p>
                  </a:txBody>
                  <a:tcPr/>
                </a:tc>
              </a:tr>
            </a:tbl>
          </a:graphicData>
        </a:graphic>
      </p:graphicFrame>
    </p:spTree>
    <p:extLst>
      <p:ext uri="{BB962C8B-B14F-4D97-AF65-F5344CB8AC3E}">
        <p14:creationId xmlns:p14="http://schemas.microsoft.com/office/powerpoint/2010/main" val="3199308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1316</Words>
  <Application>Microsoft Office PowerPoint</Application>
  <PresentationFormat>On-screen Show (4:3)</PresentationFormat>
  <Paragraphs>144</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Courier New</vt:lpstr>
      <vt:lpstr>Times New Roman</vt:lpstr>
      <vt:lpstr>Kantoorthema</vt:lpstr>
      <vt:lpstr>Lessenreeks: Beter Bèta Bewust </vt:lpstr>
      <vt:lpstr>Een nieuwe school</vt:lpstr>
      <vt:lpstr>PowerPoint Presentation</vt:lpstr>
      <vt:lpstr>PowerPoint Presentation</vt:lpstr>
      <vt:lpstr>PowerPoint Presentation</vt:lpstr>
      <vt:lpstr>PowerPoint Presentation</vt:lpstr>
      <vt:lpstr>PowerPoint Presentation</vt:lpstr>
      <vt:lpstr>Opdracht: Welke eigenschappen horen bij welke rol?</vt:lpstr>
      <vt:lpstr>Welke eigenschappen horen bij welke rol?</vt:lpstr>
      <vt:lpstr>Opdracht: Verdeel de rollen binnen je groepje:</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JIPT</dc:creator>
  <cp:lastModifiedBy>Marjel</cp:lastModifiedBy>
  <cp:revision>83</cp:revision>
  <dcterms:created xsi:type="dcterms:W3CDTF">2016-03-02T14:33:39Z</dcterms:created>
  <dcterms:modified xsi:type="dcterms:W3CDTF">2016-06-26T12:35:20Z</dcterms:modified>
</cp:coreProperties>
</file>